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51" r:id="rId1"/>
  </p:sldMasterIdLst>
  <p:notesMasterIdLst>
    <p:notesMasterId r:id="rId18"/>
  </p:notesMasterIdLst>
  <p:sldIdLst>
    <p:sldId id="256" r:id="rId2"/>
    <p:sldId id="257" r:id="rId3"/>
    <p:sldId id="304" r:id="rId4"/>
    <p:sldId id="258" r:id="rId5"/>
    <p:sldId id="259" r:id="rId6"/>
    <p:sldId id="261" r:id="rId7"/>
    <p:sldId id="295" r:id="rId8"/>
    <p:sldId id="296" r:id="rId9"/>
    <p:sldId id="297" r:id="rId10"/>
    <p:sldId id="298" r:id="rId11"/>
    <p:sldId id="299" r:id="rId12"/>
    <p:sldId id="302" r:id="rId13"/>
    <p:sldId id="301" r:id="rId14"/>
    <p:sldId id="290" r:id="rId15"/>
    <p:sldId id="292" r:id="rId16"/>
    <p:sldId id="293" r:id="rId17"/>
  </p:sldIdLst>
  <p:sldSz cx="12192000" cy="6858000"/>
  <p:notesSz cx="6858000" cy="9144000"/>
  <p:embeddedFontLst>
    <p:embeddedFont>
      <p:font typeface="Bahnschrift" panose="020B0502040204020203" pitchFamily="34" charset="0"/>
      <p:regular r:id="rId19"/>
      <p:bold r:id="rId20"/>
    </p:embeddedFon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Lato" panose="020B0604020202020204" charset="0"/>
      <p:regular r:id="rId27"/>
      <p:bold r:id="rId28"/>
      <p:italic r:id="rId29"/>
      <p:boldItalic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5D52A1-EDEC-4106-BC6E-90AD205D5CA7}">
  <a:tblStyle styleId="{CE5D52A1-EDEC-4106-BC6E-90AD205D5CA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48061" autoAdjust="0"/>
  </p:normalViewPr>
  <p:slideViewPr>
    <p:cSldViewPr snapToGrid="0">
      <p:cViewPr varScale="1">
        <p:scale>
          <a:sx n="36" d="100"/>
          <a:sy n="36" d="100"/>
        </p:scale>
        <p:origin x="1332" y="5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jpeg>
</file>

<file path=ppt/media/image10.gif>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gif>
</file>

<file path=ppt/media/image6.jp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36a9ed05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36a9ed05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0522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36a9ed05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FFFFFF"/>
                </a:solidFill>
              </a:rPr>
              <a:t>Compensation</a:t>
            </a:r>
            <a:br>
              <a:rPr lang="en-US" sz="1100" b="0" dirty="0">
                <a:solidFill>
                  <a:srgbClr val="FFFFFF"/>
                </a:solidFill>
              </a:rPr>
            </a:br>
            <a:r>
              <a:rPr lang="en-US" sz="1100" b="0" dirty="0" err="1">
                <a:solidFill>
                  <a:srgbClr val="FFFFFF"/>
                </a:solidFill>
              </a:rPr>
              <a:t>Recognise</a:t>
            </a:r>
            <a:r>
              <a:rPr lang="en-US" sz="1100" b="0" dirty="0">
                <a:solidFill>
                  <a:srgbClr val="FFFFFF"/>
                </a:solidFill>
              </a:rPr>
              <a:t> the shortage of Security Talent, and compensate accordingly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FFFFFF"/>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FFFFFF"/>
                </a:solidFill>
              </a:rPr>
              <a:t>Pace of Hire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FFFFFF"/>
                </a:solidFill>
              </a:rPr>
              <a:t>Cant compete on comp? Compete on pace of hire! Steady pace of hire instils confidence in your company.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FFFFFF"/>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FFFFFF"/>
                </a:solidFill>
              </a:rPr>
              <a:t>Trust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FFFFFF"/>
                </a:solidFill>
              </a:rPr>
              <a:t>Try to be more trustworthy of your potential new hire. By requesting extensive background checks, requesting </a:t>
            </a:r>
            <a:r>
              <a:rPr lang="en-US" sz="1100" b="0" dirty="0" err="1">
                <a:solidFill>
                  <a:srgbClr val="FFFFFF"/>
                </a:solidFill>
              </a:rPr>
              <a:t>payslips</a:t>
            </a:r>
            <a:r>
              <a:rPr lang="en-US" sz="1100" b="0" dirty="0">
                <a:solidFill>
                  <a:srgbClr val="FFFFFF"/>
                </a:solidFill>
              </a:rPr>
              <a:t> you are LITERALLY starting a offer/hire stage portraying a definitive lack of trust.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FFFFFF"/>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FFFFFF"/>
                </a:solidFill>
              </a:rPr>
              <a:t>Grassroot based recruiting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FFFFFF"/>
                </a:solidFill>
              </a:rPr>
              <a:t>Recruit through training programs and internships.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FFFFFF"/>
                </a:solidFill>
              </a:rPr>
              <a:t>Many companies in Africa, </a:t>
            </a:r>
            <a:r>
              <a:rPr lang="en-US" sz="1100" b="0" dirty="0" err="1">
                <a:solidFill>
                  <a:srgbClr val="FFFFFF"/>
                </a:solidFill>
              </a:rPr>
              <a:t>esp</a:t>
            </a:r>
            <a:r>
              <a:rPr lang="en-US" sz="1100" b="0" dirty="0">
                <a:solidFill>
                  <a:srgbClr val="FFFFFF"/>
                </a:solidFill>
              </a:rPr>
              <a:t> in Security centric businesses have done this with great effectiveness and have ensured a steady stream of valued candidates.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FFFFFF"/>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FFFFFF"/>
                </a:solidFill>
              </a:rPr>
              <a:t>Bring sexy 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FFFFFF"/>
                </a:solidFill>
              </a:rPr>
              <a:t>Get involved with the community, get involved with your local B Sides, get your brand out there through sponsorship, T Shirts and swag. People remember the name, and meeting people will ensure a </a:t>
            </a:r>
            <a:r>
              <a:rPr lang="en-US" sz="1100" b="0" dirty="0" err="1">
                <a:solidFill>
                  <a:srgbClr val="FFFFFF"/>
                </a:solidFill>
              </a:rPr>
              <a:t>stready</a:t>
            </a:r>
            <a:r>
              <a:rPr lang="en-US" sz="1100" b="0" dirty="0">
                <a:solidFill>
                  <a:srgbClr val="FFFFFF"/>
                </a:solidFill>
              </a:rPr>
              <a:t> register of potential candidates in the next year.</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FFFFFF"/>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FFFFFF"/>
                </a:solidFill>
              </a:rPr>
              <a:t>Retaining Talent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FFFFFF"/>
                </a:solidFill>
              </a:rPr>
              <a:t>Africa fails at this. We lose so many good people to the USA, UK and EU. By supporting our employees, investing in their education, we invest in the future, and improve the odds of their future being with your company. Undoubtably, people at the top of the security food chain will always consider.</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FFFFFF"/>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FFFFFF"/>
                </a:solidFill>
              </a:rPr>
              <a:t>Understandably political and economic climates also play a big part. Why work for a third of the money, in a country that has sky rocketing inflation, intermittent electricity, unstable internet connections when you can earn double with none of the hassle. This is a bigger problem, but sadly not one us mere mortals can resolve.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FFFFFF"/>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solidFill>
                  <a:srgbClr val="FFFFFF"/>
                </a:solidFill>
              </a:rPr>
              <a:t>Partnered Recruiting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FFFFFF"/>
                </a:solidFill>
              </a:rPr>
              <a:t>By selecting a quality based recruitment partner/agency, as opposed to a quantity based recruiting partner, that specializes in a field, like security, you will get a higher quality candidate, more befitting of a position, and reduce risk of internal interview burnout.  Why get 10 mediocre resumes a week, when 1-2 a week, of the right candidate works better.</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FFFFFF"/>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dirty="0">
              <a:solidFill>
                <a:srgbClr val="FFFFFF"/>
              </a:solidFill>
            </a:endParaRPr>
          </a:p>
          <a:p>
            <a:pPr marL="0" lvl="0" indent="0" algn="l" rtl="0">
              <a:spcBef>
                <a:spcPts val="0"/>
              </a:spcBef>
              <a:spcAft>
                <a:spcPts val="0"/>
              </a:spcAft>
              <a:buNone/>
            </a:pPr>
            <a:endParaRPr b="0" dirty="0"/>
          </a:p>
        </p:txBody>
      </p:sp>
      <p:sp>
        <p:nvSpPr>
          <p:cNvPr id="216" name="Google Shape;216;g736a9ed05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19778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36a9ed05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36a9ed05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18859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36a9ed05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Recruiting Partner</a:t>
            </a:r>
            <a:br>
              <a:rPr lang="en-US" b="1" dirty="0"/>
            </a:br>
            <a:r>
              <a:rPr lang="en-US" b="0" dirty="0"/>
              <a:t>Ask around, see what your recruiter is up to. Ensure they understand that which you expect them to recruit. Do they speak the language, are they going to add value, what will quality look like. These are the questions you should be asking yourself.</a:t>
            </a:r>
            <a:endParaRPr lang="en-US" b="1"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Retain your talent</a:t>
            </a:r>
          </a:p>
          <a:p>
            <a:pPr marL="0" lvl="0" indent="0" algn="l" rtl="0">
              <a:spcBef>
                <a:spcPts val="0"/>
              </a:spcBef>
              <a:spcAft>
                <a:spcPts val="0"/>
              </a:spcAft>
              <a:buNone/>
            </a:pPr>
            <a:r>
              <a:rPr lang="en-US" b="0" dirty="0"/>
              <a:t>We cant compete on what is going on at a national level, in economic climate and politics, but we can compete on how we invest in our talent, and how we nurture their careers.</a:t>
            </a:r>
            <a:br>
              <a:rPr lang="en-US" b="0" dirty="0"/>
            </a:br>
            <a:br>
              <a:rPr lang="en-US" b="0" dirty="0"/>
            </a:br>
            <a:r>
              <a:rPr lang="en-US" b="1" dirty="0"/>
              <a:t>Learn from the valley</a:t>
            </a:r>
          </a:p>
          <a:p>
            <a:pPr marL="0" lvl="0" indent="0" algn="l" rtl="0">
              <a:spcBef>
                <a:spcPts val="0"/>
              </a:spcBef>
              <a:spcAft>
                <a:spcPts val="0"/>
              </a:spcAft>
              <a:buNone/>
            </a:pPr>
            <a:r>
              <a:rPr lang="en-US" b="0" dirty="0"/>
              <a:t>Yes, often compensation is hugely inflated in the valley, but that is usually due to the adverse supply vs the huge demand for high tech experienced talent. Compete on factors that you can, like educational reimbursement, on pace of hire, on personal research. Form trust based recruiting, and to counter that, learn to fail fast, and fire fast. </a:t>
            </a:r>
            <a:br>
              <a:rPr lang="en-US" b="0" dirty="0"/>
            </a:br>
            <a:br>
              <a:rPr lang="en-US" b="0" dirty="0"/>
            </a:br>
            <a:r>
              <a:rPr lang="en-US" b="1" dirty="0"/>
              <a:t>Grassroot your pipeline</a:t>
            </a:r>
          </a:p>
          <a:p>
            <a:pPr marL="0" lvl="0" indent="0" algn="l" rtl="0">
              <a:spcBef>
                <a:spcPts val="0"/>
              </a:spcBef>
              <a:spcAft>
                <a:spcPts val="0"/>
              </a:spcAft>
              <a:buNone/>
            </a:pPr>
            <a:r>
              <a:rPr lang="en-US" b="0" dirty="0"/>
              <a:t>Get creative about hiring. Host training, earmark the top students, offer them internships, offer something of value, whether paid or bursary, it is the best way to ensure a steady stream of candidates year after year.</a:t>
            </a:r>
          </a:p>
          <a:p>
            <a:pPr marL="0" lvl="0" indent="0" algn="l" rtl="0">
              <a:spcBef>
                <a:spcPts val="0"/>
              </a:spcBef>
              <a:spcAft>
                <a:spcPts val="0"/>
              </a:spcAft>
              <a:buNone/>
            </a:pPr>
            <a:endParaRPr lang="en-US" b="0" dirty="0"/>
          </a:p>
          <a:p>
            <a:pPr marL="0" lvl="0" indent="0" algn="l" rtl="0">
              <a:spcBef>
                <a:spcPts val="0"/>
              </a:spcBef>
              <a:spcAft>
                <a:spcPts val="0"/>
              </a:spcAft>
              <a:buNone/>
            </a:pPr>
            <a:r>
              <a:rPr lang="en-US" b="1" dirty="0"/>
              <a:t>Community driven branding</a:t>
            </a:r>
          </a:p>
          <a:p>
            <a:pPr marL="0" lvl="0" indent="0" algn="l" rtl="0">
              <a:spcBef>
                <a:spcPts val="0"/>
              </a:spcBef>
              <a:spcAft>
                <a:spcPts val="0"/>
              </a:spcAft>
              <a:buNone/>
            </a:pPr>
            <a:r>
              <a:rPr lang="en-US" b="0" dirty="0"/>
              <a:t>Get your brand out there, in the right circles, in your target audience. Get involved in your local B Sides, DC meetups, Hackerspaces/Makerspaces. Recognition of your brand, in your target audience will hugely help in the first hurdle during hiring, as you have sold the candidate on the company already.</a:t>
            </a:r>
            <a:endParaRPr lang="en-US" dirty="0"/>
          </a:p>
          <a:p>
            <a:pPr marL="0" lvl="0" indent="0" algn="l" rtl="0">
              <a:spcBef>
                <a:spcPts val="0"/>
              </a:spcBef>
              <a:spcAft>
                <a:spcPts val="0"/>
              </a:spcAft>
              <a:buNone/>
            </a:pPr>
            <a:endParaRPr dirty="0"/>
          </a:p>
        </p:txBody>
      </p:sp>
      <p:sp>
        <p:nvSpPr>
          <p:cNvPr id="216" name="Google Shape;216;g736a9ed05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414485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736a9ed05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05" name="Google Shape;405;g736a9ed05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736a9ed05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5" name="Google Shape;405;g736a9ed05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06484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736a9ed05b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Nelson Mandela said</a:t>
            </a:r>
            <a:br>
              <a:rPr lang="en-US" dirty="0"/>
            </a:br>
            <a:br>
              <a:rPr lang="en-US" dirty="0"/>
            </a:br>
            <a:r>
              <a:rPr lang="en-US" dirty="0"/>
              <a:t>Quote “You pass through this world once and opportunities you miss will never be available to you again.”  unquote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Everyday talent managers are faced with many opportunities of making a difference, we must seize these chances of having impact</a:t>
            </a:r>
            <a:endParaRPr dirty="0"/>
          </a:p>
        </p:txBody>
      </p:sp>
      <p:sp>
        <p:nvSpPr>
          <p:cNvPr id="411" name="Google Shape;411;g736a9ed05b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5" name="Google Shape;14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TL:DR These are my opinions</a:t>
            </a:r>
            <a:endParaRPr dirty="0"/>
          </a:p>
        </p:txBody>
      </p:sp>
      <p:sp>
        <p:nvSpPr>
          <p:cNvPr id="145" name="Google Shape;14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2655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36a9ed05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g736a9ed05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 you do for a living.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TL:DR I have been a Technical Security Recruiter for 3.5 years, servicing Silicon Valley Startups, Consulting companies and the Defense sector, mostly in the USA, UK and RSA. And to think, once upon a time I was a Lance Corporal in the British Military</a:t>
            </a:r>
            <a:endParaRPr dirty="0"/>
          </a:p>
        </p:txBody>
      </p:sp>
      <p:sp>
        <p:nvSpPr>
          <p:cNvPr id="157" name="Google Shape;15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36a9ed05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36a9ed05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36a9ed05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3350" lvl="0" indent="0" algn="l" rtl="0">
              <a:lnSpc>
                <a:spcPct val="90000"/>
              </a:lnSpc>
              <a:spcBef>
                <a:spcPts val="0"/>
              </a:spcBef>
              <a:spcAft>
                <a:spcPts val="0"/>
              </a:spcAft>
              <a:buClr>
                <a:srgbClr val="FFFFFF"/>
              </a:buClr>
              <a:buSzPts val="1500"/>
              <a:buNone/>
            </a:pPr>
            <a:r>
              <a:rPr lang="en-US" sz="1800" b="1" dirty="0">
                <a:solidFill>
                  <a:srgbClr val="FFFFFF"/>
                </a:solidFill>
              </a:rPr>
              <a:t>Compensation</a:t>
            </a:r>
          </a:p>
          <a:p>
            <a:pPr marL="133350" lvl="0" indent="0" algn="l" rtl="0">
              <a:lnSpc>
                <a:spcPct val="90000"/>
              </a:lnSpc>
              <a:spcBef>
                <a:spcPts val="0"/>
              </a:spcBef>
              <a:spcAft>
                <a:spcPts val="0"/>
              </a:spcAft>
              <a:buClr>
                <a:srgbClr val="FFFFFF"/>
              </a:buClr>
              <a:buSzPts val="1500"/>
              <a:buNone/>
            </a:pPr>
            <a:r>
              <a:rPr lang="en-US" sz="1800" b="0" dirty="0">
                <a:solidFill>
                  <a:srgbClr val="FFFFFF"/>
                </a:solidFill>
              </a:rPr>
              <a:t>Silicon Valley has some of the highest compensation in tech and security</a:t>
            </a:r>
          </a:p>
          <a:p>
            <a:pPr marL="133350" lvl="0" indent="0" algn="l" rtl="0">
              <a:lnSpc>
                <a:spcPct val="90000"/>
              </a:lnSpc>
              <a:spcBef>
                <a:spcPts val="0"/>
              </a:spcBef>
              <a:spcAft>
                <a:spcPts val="0"/>
              </a:spcAft>
              <a:buClr>
                <a:srgbClr val="FFFFFF"/>
              </a:buClr>
              <a:buSzPts val="1500"/>
              <a:buNone/>
            </a:pPr>
            <a:endParaRPr lang="en-US" sz="1800" b="0" dirty="0">
              <a:solidFill>
                <a:srgbClr val="FFFFFF"/>
              </a:solidFill>
            </a:endParaRPr>
          </a:p>
          <a:p>
            <a:pPr marL="133350" lvl="0" indent="0" algn="l" rtl="0">
              <a:lnSpc>
                <a:spcPct val="90000"/>
              </a:lnSpc>
              <a:spcBef>
                <a:spcPts val="0"/>
              </a:spcBef>
              <a:spcAft>
                <a:spcPts val="0"/>
              </a:spcAft>
              <a:buClr>
                <a:srgbClr val="FFFFFF"/>
              </a:buClr>
              <a:buSzPts val="1500"/>
              <a:buNone/>
            </a:pPr>
            <a:r>
              <a:rPr lang="en-US" b="1" dirty="0">
                <a:solidFill>
                  <a:srgbClr val="FFFFFF"/>
                </a:solidFill>
              </a:rPr>
              <a:t>Valley Benefits</a:t>
            </a:r>
          </a:p>
          <a:p>
            <a:pPr marL="133350" lvl="0" indent="0" algn="l" rtl="0">
              <a:lnSpc>
                <a:spcPct val="90000"/>
              </a:lnSpc>
              <a:spcBef>
                <a:spcPts val="0"/>
              </a:spcBef>
              <a:spcAft>
                <a:spcPts val="0"/>
              </a:spcAft>
              <a:buClr>
                <a:srgbClr val="FFFFFF"/>
              </a:buClr>
              <a:buSzPts val="1500"/>
              <a:buNone/>
            </a:pPr>
            <a:r>
              <a:rPr lang="en-US" b="0" dirty="0">
                <a:solidFill>
                  <a:srgbClr val="FFFFFF"/>
                </a:solidFill>
              </a:rPr>
              <a:t>Unlimited PTO</a:t>
            </a:r>
          </a:p>
          <a:p>
            <a:pPr marL="133350" lvl="0" indent="0" algn="l" rtl="0">
              <a:lnSpc>
                <a:spcPct val="90000"/>
              </a:lnSpc>
              <a:spcBef>
                <a:spcPts val="0"/>
              </a:spcBef>
              <a:spcAft>
                <a:spcPts val="0"/>
              </a:spcAft>
              <a:buClr>
                <a:srgbClr val="FFFFFF"/>
              </a:buClr>
              <a:buSzPts val="1500"/>
              <a:buNone/>
            </a:pPr>
            <a:r>
              <a:rPr lang="en-US" b="0" dirty="0">
                <a:solidFill>
                  <a:srgbClr val="FFFFFF"/>
                </a:solidFill>
              </a:rPr>
              <a:t>Flexi Hours</a:t>
            </a:r>
          </a:p>
          <a:p>
            <a:pPr marL="133350" lvl="0" indent="0" algn="l" rtl="0">
              <a:lnSpc>
                <a:spcPct val="90000"/>
              </a:lnSpc>
              <a:spcBef>
                <a:spcPts val="0"/>
              </a:spcBef>
              <a:spcAft>
                <a:spcPts val="0"/>
              </a:spcAft>
              <a:buClr>
                <a:srgbClr val="FFFFFF"/>
              </a:buClr>
              <a:buSzPts val="1500"/>
              <a:buNone/>
            </a:pPr>
            <a:r>
              <a:rPr lang="en-US" b="0" dirty="0">
                <a:solidFill>
                  <a:srgbClr val="FFFFFF"/>
                </a:solidFill>
              </a:rPr>
              <a:t>WFH/Remote</a:t>
            </a:r>
          </a:p>
          <a:p>
            <a:pPr marL="133350" lvl="0" indent="0" algn="l" rtl="0">
              <a:lnSpc>
                <a:spcPct val="90000"/>
              </a:lnSpc>
              <a:spcBef>
                <a:spcPts val="0"/>
              </a:spcBef>
              <a:spcAft>
                <a:spcPts val="0"/>
              </a:spcAft>
              <a:buClr>
                <a:srgbClr val="FFFFFF"/>
              </a:buClr>
              <a:buSzPts val="1500"/>
              <a:buNone/>
            </a:pPr>
            <a:r>
              <a:rPr lang="en-US" b="0" dirty="0">
                <a:solidFill>
                  <a:srgbClr val="FFFFFF"/>
                </a:solidFill>
              </a:rPr>
              <a:t>RSU/PSU Stock</a:t>
            </a:r>
          </a:p>
          <a:p>
            <a:pPr marL="133350" lvl="0" indent="0" algn="l" rtl="0">
              <a:lnSpc>
                <a:spcPct val="90000"/>
              </a:lnSpc>
              <a:spcBef>
                <a:spcPts val="0"/>
              </a:spcBef>
              <a:spcAft>
                <a:spcPts val="0"/>
              </a:spcAft>
              <a:buClr>
                <a:srgbClr val="FFFFFF"/>
              </a:buClr>
              <a:buSzPts val="1500"/>
              <a:buNone/>
            </a:pPr>
            <a:r>
              <a:rPr lang="en-US" b="0" dirty="0">
                <a:solidFill>
                  <a:srgbClr val="FFFFFF"/>
                </a:solidFill>
              </a:rPr>
              <a:t>Con support</a:t>
            </a:r>
          </a:p>
          <a:p>
            <a:pPr marL="133350" lvl="0" indent="0" algn="l" rtl="0">
              <a:lnSpc>
                <a:spcPct val="90000"/>
              </a:lnSpc>
              <a:spcBef>
                <a:spcPts val="0"/>
              </a:spcBef>
              <a:spcAft>
                <a:spcPts val="0"/>
              </a:spcAft>
              <a:buClr>
                <a:srgbClr val="FFFFFF"/>
              </a:buClr>
              <a:buSzPts val="1500"/>
              <a:buNone/>
            </a:pPr>
            <a:r>
              <a:rPr lang="en-US" b="0" dirty="0">
                <a:solidFill>
                  <a:srgbClr val="FFFFFF"/>
                </a:solidFill>
              </a:rPr>
              <a:t>Research time</a:t>
            </a:r>
          </a:p>
          <a:p>
            <a:pPr marL="133350" lvl="0" indent="0" algn="l" rtl="0">
              <a:lnSpc>
                <a:spcPct val="90000"/>
              </a:lnSpc>
              <a:spcBef>
                <a:spcPts val="0"/>
              </a:spcBef>
              <a:spcAft>
                <a:spcPts val="0"/>
              </a:spcAft>
              <a:buClr>
                <a:srgbClr val="FFFFFF"/>
              </a:buClr>
              <a:buSzPts val="1500"/>
              <a:buNone/>
            </a:pPr>
            <a:r>
              <a:rPr lang="en-US" b="0" dirty="0">
                <a:solidFill>
                  <a:srgbClr val="FFFFFF"/>
                </a:solidFill>
              </a:rPr>
              <a:t>Educational Reimbursement</a:t>
            </a:r>
          </a:p>
          <a:p>
            <a:pPr marL="133350" lvl="0" indent="0" algn="l" rtl="0">
              <a:lnSpc>
                <a:spcPct val="90000"/>
              </a:lnSpc>
              <a:spcBef>
                <a:spcPts val="0"/>
              </a:spcBef>
              <a:spcAft>
                <a:spcPts val="0"/>
              </a:spcAft>
              <a:buClr>
                <a:srgbClr val="FFFFFF"/>
              </a:buClr>
              <a:buSzPts val="1500"/>
              <a:buNone/>
            </a:pPr>
            <a:r>
              <a:rPr lang="en-US" b="0" dirty="0">
                <a:solidFill>
                  <a:srgbClr val="FFFFFF"/>
                </a:solidFill>
              </a:rPr>
              <a:t>Child Care</a:t>
            </a:r>
          </a:p>
          <a:p>
            <a:pPr marL="133350" lvl="0" indent="0" algn="l" rtl="0">
              <a:lnSpc>
                <a:spcPct val="90000"/>
              </a:lnSpc>
              <a:spcBef>
                <a:spcPts val="0"/>
              </a:spcBef>
              <a:spcAft>
                <a:spcPts val="0"/>
              </a:spcAft>
              <a:buClr>
                <a:srgbClr val="FFFFFF"/>
              </a:buClr>
              <a:buSzPts val="1500"/>
              <a:buNone/>
            </a:pPr>
            <a:r>
              <a:rPr lang="en-US" b="0" dirty="0">
                <a:solidFill>
                  <a:srgbClr val="FFFFFF"/>
                </a:solidFill>
              </a:rPr>
              <a:t>Health/Dental/Vision</a:t>
            </a:r>
          </a:p>
          <a:p>
            <a:pPr marL="133350" lvl="0" indent="0" algn="l" rtl="0">
              <a:lnSpc>
                <a:spcPct val="90000"/>
              </a:lnSpc>
              <a:spcBef>
                <a:spcPts val="0"/>
              </a:spcBef>
              <a:spcAft>
                <a:spcPts val="0"/>
              </a:spcAft>
              <a:buClr>
                <a:srgbClr val="FFFFFF"/>
              </a:buClr>
              <a:buSzPts val="1500"/>
              <a:buNone/>
            </a:pPr>
            <a:r>
              <a:rPr lang="en-US" b="0" dirty="0">
                <a:solidFill>
                  <a:srgbClr val="FFFFFF"/>
                </a:solidFill>
              </a:rPr>
              <a:t>Catering, Snacks, La Croix</a:t>
            </a:r>
          </a:p>
          <a:p>
            <a:pPr marL="133350" lvl="0" indent="0" algn="l" rtl="0">
              <a:lnSpc>
                <a:spcPct val="90000"/>
              </a:lnSpc>
              <a:spcBef>
                <a:spcPts val="0"/>
              </a:spcBef>
              <a:spcAft>
                <a:spcPts val="0"/>
              </a:spcAft>
              <a:buClr>
                <a:srgbClr val="FFFFFF"/>
              </a:buClr>
              <a:buSzPts val="1500"/>
              <a:buNone/>
            </a:pPr>
            <a:endParaRPr lang="en-US" b="0" dirty="0">
              <a:solidFill>
                <a:srgbClr val="FFFFFF"/>
              </a:solidFill>
            </a:endParaRPr>
          </a:p>
          <a:p>
            <a:pPr marL="133350" lvl="0" indent="0" algn="l" rtl="0">
              <a:lnSpc>
                <a:spcPct val="90000"/>
              </a:lnSpc>
              <a:spcBef>
                <a:spcPts val="0"/>
              </a:spcBef>
              <a:spcAft>
                <a:spcPts val="0"/>
              </a:spcAft>
              <a:buClr>
                <a:srgbClr val="FFFFFF"/>
              </a:buClr>
              <a:buSzPts val="1500"/>
              <a:buNone/>
            </a:pPr>
            <a:r>
              <a:rPr lang="en-US" b="1" dirty="0">
                <a:solidFill>
                  <a:srgbClr val="FFFFFF"/>
                </a:solidFill>
              </a:rPr>
              <a:t>Qualifications and Experience</a:t>
            </a:r>
          </a:p>
          <a:p>
            <a:pPr marL="133350" lvl="0" indent="0" algn="l" rtl="0">
              <a:lnSpc>
                <a:spcPct val="90000"/>
              </a:lnSpc>
              <a:spcBef>
                <a:spcPts val="0"/>
              </a:spcBef>
              <a:spcAft>
                <a:spcPts val="0"/>
              </a:spcAft>
              <a:buClr>
                <a:srgbClr val="FFFFFF"/>
              </a:buClr>
              <a:buSzPts val="1500"/>
              <a:buNone/>
            </a:pPr>
            <a:r>
              <a:rPr lang="en-US" b="0" dirty="0">
                <a:solidFill>
                  <a:srgbClr val="FFFFFF"/>
                </a:solidFill>
              </a:rPr>
              <a:t>Candidates largely judged on track record with companies and skills</a:t>
            </a:r>
          </a:p>
          <a:p>
            <a:pPr marL="133350" lvl="0" indent="0" algn="l" rtl="0">
              <a:lnSpc>
                <a:spcPct val="90000"/>
              </a:lnSpc>
              <a:spcBef>
                <a:spcPts val="0"/>
              </a:spcBef>
              <a:spcAft>
                <a:spcPts val="0"/>
              </a:spcAft>
              <a:buClr>
                <a:srgbClr val="FFFFFF"/>
              </a:buClr>
              <a:buSzPts val="1500"/>
              <a:buNone/>
            </a:pPr>
            <a:endParaRPr lang="en-US" b="0" dirty="0">
              <a:solidFill>
                <a:srgbClr val="FFFFFF"/>
              </a:solidFill>
            </a:endParaRPr>
          </a:p>
          <a:p>
            <a:pPr marL="133350" lvl="0" indent="0" algn="l" rtl="0">
              <a:lnSpc>
                <a:spcPct val="90000"/>
              </a:lnSpc>
              <a:spcBef>
                <a:spcPts val="0"/>
              </a:spcBef>
              <a:spcAft>
                <a:spcPts val="0"/>
              </a:spcAft>
              <a:buClr>
                <a:srgbClr val="FFFFFF"/>
              </a:buClr>
              <a:buSzPts val="1500"/>
              <a:buNone/>
            </a:pPr>
            <a:r>
              <a:rPr lang="en-US" b="1" dirty="0">
                <a:solidFill>
                  <a:srgbClr val="FFFFFF"/>
                </a:solidFill>
              </a:rPr>
              <a:t>Rate of Hire (Pipeline Velocity)</a:t>
            </a:r>
          </a:p>
          <a:p>
            <a:pPr marL="590550" lvl="1" indent="0">
              <a:lnSpc>
                <a:spcPct val="90000"/>
              </a:lnSpc>
              <a:spcAft>
                <a:spcPts val="0"/>
              </a:spcAft>
              <a:buClr>
                <a:srgbClr val="FFFFFF"/>
              </a:buClr>
              <a:buSzPts val="1500"/>
              <a:buNone/>
            </a:pPr>
            <a:r>
              <a:rPr lang="en-US" b="0" dirty="0">
                <a:solidFill>
                  <a:srgbClr val="FFFFFF"/>
                </a:solidFill>
              </a:rPr>
              <a:t>7-21 Days</a:t>
            </a:r>
          </a:p>
          <a:p>
            <a:pPr marL="590550" lvl="1" indent="0">
              <a:lnSpc>
                <a:spcPct val="90000"/>
              </a:lnSpc>
              <a:spcAft>
                <a:spcPts val="0"/>
              </a:spcAft>
              <a:buClr>
                <a:srgbClr val="FFFFFF"/>
              </a:buClr>
              <a:buSzPts val="1500"/>
              <a:buNone/>
            </a:pPr>
            <a:r>
              <a:rPr lang="en-US" b="0" dirty="0" err="1">
                <a:solidFill>
                  <a:srgbClr val="FFFFFF"/>
                </a:solidFill>
              </a:rPr>
              <a:t>Expadited</a:t>
            </a:r>
            <a:r>
              <a:rPr lang="en-US" b="0" dirty="0">
                <a:solidFill>
                  <a:srgbClr val="FFFFFF"/>
                </a:solidFill>
              </a:rPr>
              <a:t> process for top talent</a:t>
            </a:r>
          </a:p>
          <a:p>
            <a:pPr marL="590550" lvl="1" indent="0">
              <a:lnSpc>
                <a:spcPct val="90000"/>
              </a:lnSpc>
              <a:spcAft>
                <a:spcPts val="0"/>
              </a:spcAft>
              <a:buClr>
                <a:srgbClr val="FFFFFF"/>
              </a:buClr>
              <a:buSzPts val="1500"/>
              <a:buNone/>
            </a:pPr>
            <a:r>
              <a:rPr lang="en-US" b="0" dirty="0">
                <a:solidFill>
                  <a:srgbClr val="FFFFFF"/>
                </a:solidFill>
              </a:rPr>
              <a:t>Minimum background checking</a:t>
            </a:r>
          </a:p>
          <a:p>
            <a:pPr marL="590550" lvl="1" indent="0">
              <a:lnSpc>
                <a:spcPct val="90000"/>
              </a:lnSpc>
              <a:spcAft>
                <a:spcPts val="0"/>
              </a:spcAft>
              <a:buClr>
                <a:srgbClr val="FFFFFF"/>
              </a:buClr>
              <a:buSzPts val="1500"/>
              <a:buNone/>
            </a:pPr>
            <a:r>
              <a:rPr lang="en-US" b="0" dirty="0">
                <a:solidFill>
                  <a:srgbClr val="FFFFFF"/>
                </a:solidFill>
              </a:rPr>
              <a:t>Let work speak for itself</a:t>
            </a:r>
          </a:p>
          <a:p>
            <a:pPr marL="590550" lvl="1" indent="0">
              <a:lnSpc>
                <a:spcPct val="90000"/>
              </a:lnSpc>
              <a:spcAft>
                <a:spcPts val="0"/>
              </a:spcAft>
              <a:buClr>
                <a:srgbClr val="FFFFFF"/>
              </a:buClr>
              <a:buSzPts val="1500"/>
              <a:buNone/>
            </a:pPr>
            <a:r>
              <a:rPr lang="en-US" b="0" dirty="0">
                <a:solidFill>
                  <a:srgbClr val="FFFFFF"/>
                </a:solidFill>
              </a:rPr>
              <a:t>Multiple opportunities simultaneously</a:t>
            </a:r>
          </a:p>
          <a:p>
            <a:pPr marL="133350" lvl="0" indent="0" algn="l" rtl="0">
              <a:lnSpc>
                <a:spcPct val="90000"/>
              </a:lnSpc>
              <a:spcBef>
                <a:spcPts val="0"/>
              </a:spcBef>
              <a:spcAft>
                <a:spcPts val="0"/>
              </a:spcAft>
              <a:buClr>
                <a:srgbClr val="FFFFFF"/>
              </a:buClr>
              <a:buSzPts val="1500"/>
              <a:buNone/>
            </a:pPr>
            <a:endParaRPr lang="en-US" b="1" dirty="0">
              <a:solidFill>
                <a:srgbClr val="FFFFFF"/>
              </a:solidFill>
            </a:endParaRPr>
          </a:p>
          <a:p>
            <a:pPr marL="133350" lvl="0" indent="0" algn="l" rtl="0">
              <a:lnSpc>
                <a:spcPct val="90000"/>
              </a:lnSpc>
              <a:spcBef>
                <a:spcPts val="0"/>
              </a:spcBef>
              <a:spcAft>
                <a:spcPts val="0"/>
              </a:spcAft>
              <a:buClr>
                <a:srgbClr val="FFFFFF"/>
              </a:buClr>
              <a:buSzPts val="1500"/>
              <a:buNone/>
            </a:pPr>
            <a:r>
              <a:rPr lang="en-US" b="1" dirty="0">
                <a:solidFill>
                  <a:srgbClr val="FFFFFF"/>
                </a:solidFill>
              </a:rPr>
              <a:t>Interview Cycle</a:t>
            </a:r>
          </a:p>
          <a:p>
            <a:pPr marL="590550" lvl="1" indent="0">
              <a:lnSpc>
                <a:spcPct val="90000"/>
              </a:lnSpc>
              <a:spcAft>
                <a:spcPts val="0"/>
              </a:spcAft>
              <a:buClr>
                <a:srgbClr val="FFFFFF"/>
              </a:buClr>
              <a:buSzPts val="1500"/>
              <a:buNone/>
            </a:pPr>
            <a:r>
              <a:rPr lang="en-US" b="0" dirty="0">
                <a:solidFill>
                  <a:srgbClr val="FFFFFF"/>
                </a:solidFill>
              </a:rPr>
              <a:t>Recruiter Phone Screen</a:t>
            </a:r>
          </a:p>
          <a:p>
            <a:pPr marL="590550" lvl="1" indent="0">
              <a:lnSpc>
                <a:spcPct val="90000"/>
              </a:lnSpc>
              <a:spcAft>
                <a:spcPts val="0"/>
              </a:spcAft>
              <a:buClr>
                <a:srgbClr val="FFFFFF"/>
              </a:buClr>
              <a:buSzPts val="1500"/>
              <a:buNone/>
            </a:pPr>
            <a:r>
              <a:rPr lang="en-US" b="0" dirty="0">
                <a:solidFill>
                  <a:srgbClr val="FFFFFF"/>
                </a:solidFill>
              </a:rPr>
              <a:t>Tech Lead/Manager</a:t>
            </a:r>
          </a:p>
          <a:p>
            <a:pPr marL="590550" lvl="1" indent="0">
              <a:lnSpc>
                <a:spcPct val="90000"/>
              </a:lnSpc>
              <a:spcAft>
                <a:spcPts val="0"/>
              </a:spcAft>
              <a:buClr>
                <a:srgbClr val="FFFFFF"/>
              </a:buClr>
              <a:buSzPts val="1500"/>
              <a:buNone/>
            </a:pPr>
            <a:r>
              <a:rPr lang="en-US" b="0" dirty="0">
                <a:solidFill>
                  <a:srgbClr val="FFFFFF"/>
                </a:solidFill>
              </a:rPr>
              <a:t>Team Member</a:t>
            </a:r>
          </a:p>
          <a:p>
            <a:pPr marL="590550" lvl="1" indent="0">
              <a:lnSpc>
                <a:spcPct val="90000"/>
              </a:lnSpc>
              <a:spcAft>
                <a:spcPts val="0"/>
              </a:spcAft>
              <a:buClr>
                <a:srgbClr val="FFFFFF"/>
              </a:buClr>
              <a:buSzPts val="1500"/>
              <a:buNone/>
            </a:pPr>
            <a:r>
              <a:rPr lang="en-US" b="0" dirty="0">
                <a:solidFill>
                  <a:srgbClr val="FFFFFF"/>
                </a:solidFill>
              </a:rPr>
              <a:t>Onsite (Panels)	</a:t>
            </a:r>
          </a:p>
          <a:p>
            <a:pPr marL="1047750" lvl="2" indent="0">
              <a:lnSpc>
                <a:spcPct val="90000"/>
              </a:lnSpc>
              <a:spcAft>
                <a:spcPts val="0"/>
              </a:spcAft>
              <a:buClr>
                <a:srgbClr val="FFFFFF"/>
              </a:buClr>
              <a:buSzPts val="1500"/>
              <a:buNone/>
            </a:pPr>
            <a:r>
              <a:rPr lang="en-US" b="0" dirty="0">
                <a:solidFill>
                  <a:srgbClr val="FFFFFF"/>
                </a:solidFill>
              </a:rPr>
              <a:t>CISO</a:t>
            </a:r>
          </a:p>
          <a:p>
            <a:pPr marL="1047750" lvl="2" indent="0">
              <a:lnSpc>
                <a:spcPct val="90000"/>
              </a:lnSpc>
              <a:spcAft>
                <a:spcPts val="0"/>
              </a:spcAft>
              <a:buClr>
                <a:srgbClr val="FFFFFF"/>
              </a:buClr>
              <a:buSzPts val="1500"/>
              <a:buNone/>
            </a:pPr>
            <a:r>
              <a:rPr lang="en-US" b="0" dirty="0">
                <a:solidFill>
                  <a:srgbClr val="FFFFFF"/>
                </a:solidFill>
              </a:rPr>
              <a:t>CTO</a:t>
            </a:r>
          </a:p>
          <a:p>
            <a:pPr marL="1047750" lvl="2" indent="0">
              <a:lnSpc>
                <a:spcPct val="90000"/>
              </a:lnSpc>
              <a:spcAft>
                <a:spcPts val="0"/>
              </a:spcAft>
              <a:buClr>
                <a:srgbClr val="FFFFFF"/>
              </a:buClr>
              <a:buSzPts val="1500"/>
              <a:buNone/>
            </a:pPr>
            <a:r>
              <a:rPr lang="en-US" b="0" dirty="0">
                <a:solidFill>
                  <a:srgbClr val="FFFFFF"/>
                </a:solidFill>
              </a:rPr>
              <a:t>Directors</a:t>
            </a:r>
          </a:p>
          <a:p>
            <a:pPr marL="1047750" lvl="2" indent="0">
              <a:lnSpc>
                <a:spcPct val="90000"/>
              </a:lnSpc>
              <a:spcAft>
                <a:spcPts val="0"/>
              </a:spcAft>
              <a:buClr>
                <a:srgbClr val="FFFFFF"/>
              </a:buClr>
              <a:buSzPts val="1500"/>
              <a:buNone/>
            </a:pPr>
            <a:r>
              <a:rPr lang="en-US" b="0" dirty="0">
                <a:solidFill>
                  <a:srgbClr val="FFFFFF"/>
                </a:solidFill>
              </a:rPr>
              <a:t>Founders</a:t>
            </a:r>
          </a:p>
          <a:p>
            <a:pPr marL="1047750" lvl="2" indent="0">
              <a:lnSpc>
                <a:spcPct val="90000"/>
              </a:lnSpc>
              <a:spcAft>
                <a:spcPts val="0"/>
              </a:spcAft>
              <a:buClr>
                <a:srgbClr val="FFFFFF"/>
              </a:buClr>
              <a:buSzPts val="1500"/>
              <a:buNone/>
            </a:pPr>
            <a:r>
              <a:rPr lang="en-US" b="0" dirty="0">
                <a:solidFill>
                  <a:srgbClr val="FFFFFF"/>
                </a:solidFill>
              </a:rPr>
              <a:t>Finish with Recruiter</a:t>
            </a:r>
          </a:p>
          <a:p>
            <a:pPr marL="0" lvl="0" indent="0" algn="l" rtl="0">
              <a:spcBef>
                <a:spcPts val="0"/>
              </a:spcBef>
              <a:spcAft>
                <a:spcPts val="0"/>
              </a:spcAft>
              <a:buNone/>
            </a:pPr>
            <a:endParaRPr b="1" dirty="0"/>
          </a:p>
        </p:txBody>
      </p:sp>
      <p:sp>
        <p:nvSpPr>
          <p:cNvPr id="216" name="Google Shape;216;g736a9ed05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79376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36a9ed05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g736a9ed05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793502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36a9ed05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3350" lvl="0" indent="0">
              <a:buNone/>
            </a:pPr>
            <a:r>
              <a:rPr lang="en-US" sz="8000" b="1" dirty="0"/>
              <a:t>Compensation</a:t>
            </a:r>
          </a:p>
          <a:p>
            <a:pPr marL="133350" lvl="0" indent="0">
              <a:buNone/>
            </a:pPr>
            <a:r>
              <a:rPr lang="en-US" sz="8000" b="0" dirty="0"/>
              <a:t>D</a:t>
            </a:r>
            <a:r>
              <a:rPr lang="en-US" sz="6200" b="0" dirty="0"/>
              <a:t>ev &lt; Security (Development tends to be the highest earning job, as opposed to Security)</a:t>
            </a:r>
          </a:p>
          <a:p>
            <a:pPr marL="133350" lvl="0" indent="0">
              <a:buNone/>
            </a:pPr>
            <a:r>
              <a:rPr lang="en-US" sz="6200" b="0" dirty="0"/>
              <a:t>Dev centric Security engineering (Often security engineering is a function of Dev/DevOps)</a:t>
            </a:r>
          </a:p>
          <a:p>
            <a:pPr marL="133350" lvl="0" indent="0">
              <a:buNone/>
            </a:pPr>
            <a:endParaRPr lang="en-US" sz="6200" b="0" dirty="0"/>
          </a:p>
          <a:p>
            <a:pPr marL="133350" lvl="0" indent="0">
              <a:buNone/>
            </a:pPr>
            <a:endParaRPr lang="en-US" sz="8000" b="1" dirty="0"/>
          </a:p>
          <a:p>
            <a:pPr marL="133350" lvl="0" indent="0">
              <a:buNone/>
            </a:pPr>
            <a:r>
              <a:rPr lang="en-US" sz="8000" b="1" dirty="0"/>
              <a:t>Benefits</a:t>
            </a:r>
          </a:p>
          <a:p>
            <a:pPr marL="133350" lvl="0" indent="0">
              <a:buNone/>
            </a:pPr>
            <a:r>
              <a:rPr lang="en-US" sz="8000" b="0" dirty="0"/>
              <a:t>Minimal in many occasions</a:t>
            </a:r>
          </a:p>
          <a:p>
            <a:pPr marL="133350" lvl="0" indent="0">
              <a:buNone/>
            </a:pPr>
            <a:r>
              <a:rPr lang="en-US" sz="8000" b="0" dirty="0"/>
              <a:t>Limited educational reimbursement</a:t>
            </a:r>
          </a:p>
          <a:p>
            <a:pPr marL="133350" lvl="0" indent="0">
              <a:buNone/>
            </a:pPr>
            <a:r>
              <a:rPr lang="en-US" sz="8000" b="0" dirty="0"/>
              <a:t>Lack of training funding</a:t>
            </a:r>
          </a:p>
          <a:p>
            <a:pPr marL="133350" lvl="0" indent="0">
              <a:buNone/>
            </a:pPr>
            <a:endParaRPr lang="en-US" sz="8000" b="0" dirty="0"/>
          </a:p>
          <a:p>
            <a:pPr marL="133350" lvl="0" indent="0">
              <a:buNone/>
            </a:pPr>
            <a:r>
              <a:rPr lang="en-US" sz="8000" b="1" dirty="0"/>
              <a:t>Qualifications and Experience</a:t>
            </a:r>
          </a:p>
          <a:p>
            <a:pPr marL="133350" lvl="0" indent="0">
              <a:buNone/>
            </a:pPr>
            <a:r>
              <a:rPr lang="en-US" sz="6200" b="0" dirty="0"/>
              <a:t>CERTs define </a:t>
            </a:r>
            <a:r>
              <a:rPr lang="en-US" sz="6200" b="0" dirty="0" err="1"/>
              <a:t>someones</a:t>
            </a:r>
            <a:r>
              <a:rPr lang="en-US" sz="6200" b="0" dirty="0"/>
              <a:t> ability, not their experience. </a:t>
            </a:r>
          </a:p>
          <a:p>
            <a:pPr marL="133350" lvl="0" indent="0">
              <a:buNone/>
            </a:pPr>
            <a:r>
              <a:rPr lang="en-US" sz="6200" b="0" dirty="0"/>
              <a:t>Over substantiating of experience</a:t>
            </a:r>
          </a:p>
          <a:p>
            <a:pPr marL="133350" lvl="0" indent="0">
              <a:buNone/>
            </a:pPr>
            <a:r>
              <a:rPr lang="en-US" sz="6200" b="0" dirty="0"/>
              <a:t>HR Driven and validated recruiting, not those in the know.</a:t>
            </a:r>
          </a:p>
          <a:p>
            <a:pPr marL="133350" lvl="0" indent="0">
              <a:buNone/>
            </a:pPr>
            <a:endParaRPr lang="en-US" sz="6200" b="0" dirty="0"/>
          </a:p>
          <a:p>
            <a:pPr marL="133350" lvl="0" indent="0">
              <a:buNone/>
            </a:pPr>
            <a:r>
              <a:rPr lang="en-US" sz="8000" b="1" dirty="0"/>
              <a:t>Rate of Hire (Pipeline Velocity)</a:t>
            </a:r>
          </a:p>
          <a:p>
            <a:pPr marL="133350" lvl="0" indent="0">
              <a:buNone/>
            </a:pPr>
            <a:r>
              <a:rPr lang="en-US" sz="6200" b="0" dirty="0"/>
              <a:t>Often slow and stagnated</a:t>
            </a:r>
          </a:p>
          <a:p>
            <a:pPr marL="133350" lvl="0" indent="0">
              <a:buNone/>
            </a:pPr>
            <a:r>
              <a:rPr lang="en-US" sz="6200" b="0" dirty="0"/>
              <a:t>30+ Days</a:t>
            </a:r>
          </a:p>
          <a:p>
            <a:pPr marL="133350" lvl="0" indent="0">
              <a:buNone/>
            </a:pPr>
            <a:r>
              <a:rPr lang="en-US" sz="6200" b="0" dirty="0"/>
              <a:t>Corporate due process induces delays</a:t>
            </a:r>
          </a:p>
          <a:p>
            <a:pPr marL="133350" lvl="0" indent="0">
              <a:buNone/>
            </a:pPr>
            <a:endParaRPr lang="en-US" sz="6200" b="0" dirty="0"/>
          </a:p>
          <a:p>
            <a:pPr marL="133350" lvl="0" indent="0">
              <a:buNone/>
            </a:pPr>
            <a:r>
              <a:rPr lang="en-US" sz="6200" b="1" dirty="0"/>
              <a:t>Lack of trust hiring</a:t>
            </a:r>
          </a:p>
          <a:p>
            <a:pPr marL="133350" lvl="0" indent="0">
              <a:buNone/>
            </a:pPr>
            <a:r>
              <a:rPr lang="en-US" sz="6200" b="0" dirty="0"/>
              <a:t>Background Checks</a:t>
            </a:r>
          </a:p>
          <a:p>
            <a:pPr marL="133350" lvl="0" indent="0">
              <a:buNone/>
            </a:pPr>
            <a:r>
              <a:rPr lang="en-US" sz="6200" b="0" dirty="0"/>
              <a:t>Extensive due process </a:t>
            </a:r>
          </a:p>
          <a:p>
            <a:pPr marL="133350" lvl="0" indent="0">
              <a:buNone/>
            </a:pPr>
            <a:r>
              <a:rPr lang="en-US" sz="6200" b="0" dirty="0"/>
              <a:t>Command decision delays</a:t>
            </a:r>
          </a:p>
          <a:p>
            <a:pPr marL="133350" lvl="0" indent="0">
              <a:buNone/>
            </a:pPr>
            <a:r>
              <a:rPr lang="en-US" sz="6200" b="0" dirty="0"/>
              <a:t>Compensation verification (</a:t>
            </a:r>
            <a:r>
              <a:rPr lang="en-US" sz="6200" b="0" dirty="0" err="1"/>
              <a:t>Payslip</a:t>
            </a:r>
            <a:r>
              <a:rPr lang="en-US" sz="6200" b="0" dirty="0"/>
              <a:t> demanded)</a:t>
            </a:r>
          </a:p>
          <a:p>
            <a:pPr marL="133350" lvl="0" indent="0">
              <a:buNone/>
            </a:pPr>
            <a:endParaRPr lang="en-US" sz="6200" b="0" dirty="0"/>
          </a:p>
          <a:p>
            <a:pPr marL="133350" lvl="0" indent="0">
              <a:lnSpc>
                <a:spcPct val="120000"/>
              </a:lnSpc>
              <a:spcAft>
                <a:spcPts val="600"/>
              </a:spcAft>
              <a:buClr>
                <a:srgbClr val="FFFFFF"/>
              </a:buClr>
              <a:buSzPts val="1500"/>
              <a:buNone/>
            </a:pPr>
            <a:r>
              <a:rPr lang="en-US" sz="2000" b="1" dirty="0">
                <a:solidFill>
                  <a:srgbClr val="FFFFFF"/>
                </a:solidFill>
              </a:rPr>
              <a:t>Interview Cycle</a:t>
            </a:r>
          </a:p>
          <a:p>
            <a:pPr marL="133350" lvl="0" indent="0">
              <a:lnSpc>
                <a:spcPct val="120000"/>
              </a:lnSpc>
              <a:spcAft>
                <a:spcPts val="600"/>
              </a:spcAft>
              <a:buClr>
                <a:srgbClr val="FFFFFF"/>
              </a:buClr>
              <a:buSzPts val="1500"/>
              <a:buNone/>
            </a:pPr>
            <a:r>
              <a:rPr lang="en-US" sz="1600" b="0" dirty="0">
                <a:solidFill>
                  <a:srgbClr val="FFFFFF"/>
                </a:solidFill>
              </a:rPr>
              <a:t>Manager/Lead</a:t>
            </a:r>
          </a:p>
          <a:p>
            <a:pPr marL="133350" lvl="0" indent="0">
              <a:lnSpc>
                <a:spcPct val="120000"/>
              </a:lnSpc>
              <a:spcAft>
                <a:spcPts val="600"/>
              </a:spcAft>
              <a:buClr>
                <a:srgbClr val="FFFFFF"/>
              </a:buClr>
              <a:buSzPts val="1500"/>
              <a:buNone/>
            </a:pPr>
            <a:r>
              <a:rPr lang="en-US" sz="1600" b="0" dirty="0">
                <a:solidFill>
                  <a:srgbClr val="FFFFFF"/>
                </a:solidFill>
              </a:rPr>
              <a:t>Other managers</a:t>
            </a:r>
          </a:p>
          <a:p>
            <a:pPr marL="133350" lvl="0" indent="0">
              <a:lnSpc>
                <a:spcPct val="120000"/>
              </a:lnSpc>
              <a:spcAft>
                <a:spcPts val="600"/>
              </a:spcAft>
              <a:buClr>
                <a:srgbClr val="FFFFFF"/>
              </a:buClr>
              <a:buSzPts val="1500"/>
              <a:buNone/>
            </a:pPr>
            <a:r>
              <a:rPr lang="en-US" sz="1600" b="0" dirty="0">
                <a:solidFill>
                  <a:srgbClr val="FFFFFF"/>
                </a:solidFill>
              </a:rPr>
              <a:t>Team Member</a:t>
            </a:r>
          </a:p>
          <a:p>
            <a:pPr marL="133350" lvl="0" indent="0">
              <a:lnSpc>
                <a:spcPct val="120000"/>
              </a:lnSpc>
              <a:spcAft>
                <a:spcPts val="600"/>
              </a:spcAft>
              <a:buClr>
                <a:srgbClr val="FFFFFF"/>
              </a:buClr>
              <a:buSzPts val="1500"/>
              <a:buNone/>
            </a:pPr>
            <a:r>
              <a:rPr lang="en-US" sz="1600" b="0" dirty="0">
                <a:solidFill>
                  <a:srgbClr val="FFFFFF"/>
                </a:solidFill>
              </a:rPr>
              <a:t>Onsite (Panels)	</a:t>
            </a:r>
          </a:p>
          <a:p>
            <a:pPr marL="1047750" lvl="2" indent="0">
              <a:lnSpc>
                <a:spcPct val="120000"/>
              </a:lnSpc>
              <a:spcAft>
                <a:spcPts val="600"/>
              </a:spcAft>
              <a:buClr>
                <a:srgbClr val="FFFFFF"/>
              </a:buClr>
              <a:buSzPts val="1500"/>
              <a:buNone/>
            </a:pPr>
            <a:r>
              <a:rPr lang="en-US" sz="1600" b="0" dirty="0">
                <a:solidFill>
                  <a:srgbClr val="FFFFFF"/>
                </a:solidFill>
              </a:rPr>
              <a:t>Technical Screening</a:t>
            </a:r>
          </a:p>
          <a:p>
            <a:pPr marL="1047750" lvl="2" indent="0">
              <a:lnSpc>
                <a:spcPct val="120000"/>
              </a:lnSpc>
              <a:spcAft>
                <a:spcPts val="600"/>
              </a:spcAft>
              <a:buClr>
                <a:srgbClr val="FFFFFF"/>
              </a:buClr>
              <a:buSzPts val="1500"/>
              <a:buNone/>
            </a:pPr>
            <a:r>
              <a:rPr lang="en-US" sz="1600" b="0" dirty="0">
                <a:solidFill>
                  <a:srgbClr val="FFFFFF"/>
                </a:solidFill>
              </a:rPr>
              <a:t>CISO</a:t>
            </a:r>
          </a:p>
          <a:p>
            <a:pPr marL="1047750" lvl="2" indent="0">
              <a:lnSpc>
                <a:spcPct val="120000"/>
              </a:lnSpc>
              <a:spcAft>
                <a:spcPts val="600"/>
              </a:spcAft>
              <a:buClr>
                <a:srgbClr val="FFFFFF"/>
              </a:buClr>
              <a:buSzPts val="1500"/>
              <a:buNone/>
            </a:pPr>
            <a:r>
              <a:rPr lang="en-US" sz="1600" b="0" dirty="0">
                <a:solidFill>
                  <a:srgbClr val="FFFFFF"/>
                </a:solidFill>
              </a:rPr>
              <a:t>Directors</a:t>
            </a:r>
          </a:p>
          <a:p>
            <a:pPr marL="1047750" lvl="2" indent="0">
              <a:lnSpc>
                <a:spcPct val="120000"/>
              </a:lnSpc>
              <a:spcAft>
                <a:spcPts val="600"/>
              </a:spcAft>
              <a:buClr>
                <a:srgbClr val="FFFFFF"/>
              </a:buClr>
              <a:buSzPts val="1500"/>
              <a:buNone/>
            </a:pPr>
            <a:endParaRPr lang="en-US" sz="1600" b="0" dirty="0">
              <a:solidFill>
                <a:srgbClr val="FFFFFF"/>
              </a:solidFill>
            </a:endParaRPr>
          </a:p>
          <a:p>
            <a:pPr marL="1047750" lvl="2" indent="0">
              <a:lnSpc>
                <a:spcPct val="120000"/>
              </a:lnSpc>
              <a:spcAft>
                <a:spcPts val="600"/>
              </a:spcAft>
              <a:buClr>
                <a:srgbClr val="FFFFFF"/>
              </a:buClr>
              <a:buSzPts val="1500"/>
              <a:buNone/>
            </a:pPr>
            <a:r>
              <a:rPr lang="en-US" sz="1600" b="1" dirty="0">
                <a:solidFill>
                  <a:srgbClr val="FFFFFF"/>
                </a:solidFill>
              </a:rPr>
              <a:t>Background Screening</a:t>
            </a:r>
          </a:p>
          <a:p>
            <a:pPr marL="1047750" lvl="2" indent="0">
              <a:lnSpc>
                <a:spcPct val="120000"/>
              </a:lnSpc>
              <a:spcAft>
                <a:spcPts val="600"/>
              </a:spcAft>
              <a:buClr>
                <a:srgbClr val="FFFFFF"/>
              </a:buClr>
              <a:buSzPts val="1500"/>
              <a:buNone/>
            </a:pPr>
            <a:r>
              <a:rPr lang="en-US" sz="1600" b="0" dirty="0">
                <a:solidFill>
                  <a:srgbClr val="FFFFFF"/>
                </a:solidFill>
              </a:rPr>
              <a:t>-Crim/Fraud</a:t>
            </a:r>
          </a:p>
          <a:p>
            <a:pPr marL="1047750" lvl="2" indent="0">
              <a:lnSpc>
                <a:spcPct val="120000"/>
              </a:lnSpc>
              <a:spcAft>
                <a:spcPts val="600"/>
              </a:spcAft>
              <a:buClr>
                <a:srgbClr val="FFFFFF"/>
              </a:buClr>
              <a:buSzPts val="1500"/>
              <a:buNone/>
            </a:pPr>
            <a:r>
              <a:rPr lang="en-US" sz="1600" b="0" dirty="0">
                <a:solidFill>
                  <a:srgbClr val="FFFFFF"/>
                </a:solidFill>
              </a:rPr>
              <a:t>-</a:t>
            </a:r>
            <a:r>
              <a:rPr lang="en-US" sz="1600" b="0" dirty="0" err="1">
                <a:solidFill>
                  <a:srgbClr val="FFFFFF"/>
                </a:solidFill>
              </a:rPr>
              <a:t>Payslips</a:t>
            </a:r>
            <a:endParaRPr lang="en-US" sz="1600" b="0" dirty="0">
              <a:solidFill>
                <a:srgbClr val="FFFFFF"/>
              </a:solidFill>
            </a:endParaRPr>
          </a:p>
          <a:p>
            <a:pPr marL="1047750" lvl="2" indent="0">
              <a:lnSpc>
                <a:spcPct val="120000"/>
              </a:lnSpc>
              <a:spcAft>
                <a:spcPts val="600"/>
              </a:spcAft>
              <a:buClr>
                <a:srgbClr val="FFFFFF"/>
              </a:buClr>
              <a:buSzPts val="1500"/>
              <a:buNone/>
            </a:pPr>
            <a:r>
              <a:rPr lang="en-US" sz="1600" b="0" dirty="0">
                <a:solidFill>
                  <a:srgbClr val="FFFFFF"/>
                </a:solidFill>
              </a:rPr>
              <a:t>-3+ references</a:t>
            </a:r>
            <a:endParaRPr lang="en-US" sz="6200" b="0" dirty="0"/>
          </a:p>
          <a:p>
            <a:pPr marL="0" lvl="0" indent="0">
              <a:lnSpc>
                <a:spcPct val="90000"/>
              </a:lnSpc>
              <a:buNone/>
            </a:pPr>
            <a:endParaRPr lang="en-US" sz="500" b="1" dirty="0"/>
          </a:p>
        </p:txBody>
      </p:sp>
      <p:sp>
        <p:nvSpPr>
          <p:cNvPr id="216" name="Google Shape;216;g736a9ed05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92396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endParaRPr lang="en-US" dirty="0"/>
          </a:p>
        </p:txBody>
      </p:sp>
      <p:sp>
        <p:nvSpPr>
          <p:cNvPr id="5" name="Footer Placeholder 4"/>
          <p:cNvSpPr>
            <a:spLocks noGrp="1"/>
          </p:cNvSpPr>
          <p:nvPr>
            <p:ph type="ftr" sz="quarter" idx="11"/>
          </p:nvPr>
        </p:nvSpPr>
        <p:spPr>
          <a:xfrm>
            <a:off x="3962399" y="5870575"/>
            <a:ext cx="4893958" cy="377825"/>
          </a:xfrm>
        </p:spPr>
        <p:txBody>
          <a:bodyPr/>
          <a:lstStyle/>
          <a:p>
            <a:r>
              <a:rPr lang="en-US"/>
              <a:t>@CyberInAfrica  Quartercon</a:t>
            </a:r>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37612324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@CyberInAfrica  Quartercon</a:t>
            </a:r>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69238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@CyberInAfrica  Quartercon</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782161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@CyberInAfrica  Quartercon</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639854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@CyberInAfrica  Quartercon</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69434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@CyberInAfrica  Quartercon</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949130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@CyberInAfrica  Quartercon</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734965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@CyberInAfrica  Quartercon</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42066818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@CyberInAfrica  Quartercon</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28315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ZA"/>
          </a:p>
        </p:txBody>
      </p:sp>
      <p:sp>
        <p:nvSpPr>
          <p:cNvPr id="5" name="Footer Placeholder 4"/>
          <p:cNvSpPr>
            <a:spLocks noGrp="1"/>
          </p:cNvSpPr>
          <p:nvPr>
            <p:ph type="ftr" sz="quarter" idx="11"/>
          </p:nvPr>
        </p:nvSpPr>
        <p:spPr/>
        <p:txBody>
          <a:bodyPr/>
          <a:lstStyle/>
          <a:p>
            <a:r>
              <a:rPr lang="en-ZA"/>
              <a:t>@CyberInAfrica  Quartercon</a:t>
            </a:r>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35373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@CyberInAfrica  Quartercon</a:t>
            </a:r>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81254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@CyberInAfrica  Quartercon</a:t>
            </a:r>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96523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r>
              <a:rPr lang="en-US"/>
              <a:t>@CyberInAfrica  Quartercon</a:t>
            </a:r>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61737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r>
              <a:rPr lang="en-US"/>
              <a:t>@CyberInAfrica  Quartercon</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52018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r>
              <a:rPr lang="en-US"/>
              <a:t>@CyberInAfrica  Quartercon</a:t>
            </a:r>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26200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@CyberInAfrica  Quartercon</a:t>
            </a:r>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221426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@CyberInAfrica  Quartercon</a:t>
            </a:r>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355823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@CyberInAfrica  Quartercon</a:t>
            </a:r>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57875855"/>
      </p:ext>
    </p:extLst>
  </p:cSld>
  <p:clrMap bg1="dk1" tx1="lt1" bg2="dk2" tx2="lt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Lst>
  <p:hf sldNum="0" hd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twitter.com/AngusRedBlue" TargetMode="External"/><Relationship Id="rId7" Type="http://schemas.openxmlformats.org/officeDocument/2006/relationships/hyperlink" Target="https://www.hackthebox.eu/home/users/profile/195578"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www.linkedin.com/in/chwroth/" TargetMode="External"/><Relationship Id="rId11" Type="http://schemas.openxmlformats.org/officeDocument/2006/relationships/image" Target="../media/image14.png"/><Relationship Id="rId5" Type="http://schemas.openxmlformats.org/officeDocument/2006/relationships/hyperlink" Target="https://github.com/AngusRed" TargetMode="External"/><Relationship Id="rId10" Type="http://schemas.openxmlformats.org/officeDocument/2006/relationships/image" Target="../media/image13.png"/><Relationship Id="rId4" Type="http://schemas.openxmlformats.org/officeDocument/2006/relationships/hyperlink" Target="https://twitter.com/hack_south" TargetMode="External"/><Relationship Id="rId9"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15.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ctrTitle"/>
          </p:nvPr>
        </p:nvSpPr>
        <p:spPr>
          <a:xfrm>
            <a:off x="1266496" y="3516873"/>
            <a:ext cx="10844815" cy="92403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dirty="0"/>
              <a:t>Cybersecurity recruitment in </a:t>
            </a:r>
            <a:r>
              <a:rPr lang="en-US" dirty="0" err="1"/>
              <a:t>africa</a:t>
            </a:r>
            <a:endParaRPr dirty="0"/>
          </a:p>
        </p:txBody>
      </p:sp>
      <p:sp>
        <p:nvSpPr>
          <p:cNvPr id="141" name="Google Shape;141;p14"/>
          <p:cNvSpPr txBox="1">
            <a:spLocks noGrp="1"/>
          </p:cNvSpPr>
          <p:nvPr>
            <p:ph type="subTitle" idx="1"/>
          </p:nvPr>
        </p:nvSpPr>
        <p:spPr>
          <a:xfrm>
            <a:off x="4782206" y="4291139"/>
            <a:ext cx="7197726" cy="1405467"/>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r>
              <a:rPr lang="en-US" dirty="0"/>
              <a:t>Differences in recruiting cybersecurity talent in Africa vs silicon valley, and what we can do about it.</a:t>
            </a:r>
            <a:endParaRPr dirty="0"/>
          </a:p>
        </p:txBody>
      </p:sp>
      <p:sp>
        <p:nvSpPr>
          <p:cNvPr id="7" name="Google Shape;140;p14">
            <a:extLst>
              <a:ext uri="{FF2B5EF4-FFF2-40B4-BE49-F238E27FC236}">
                <a16:creationId xmlns:a16="http://schemas.microsoft.com/office/drawing/2014/main" id="{8162B6F7-FC44-4ED6-BF0B-B3E7F5C22A1A}"/>
              </a:ext>
            </a:extLst>
          </p:cNvPr>
          <p:cNvSpPr txBox="1">
            <a:spLocks/>
          </p:cNvSpPr>
          <p:nvPr/>
        </p:nvSpPr>
        <p:spPr>
          <a:xfrm>
            <a:off x="5312979" y="659739"/>
            <a:ext cx="4382814" cy="1373070"/>
          </a:xfrm>
          <a:prstGeom prst="rect">
            <a:avLst/>
          </a:prstGeom>
          <a:noFill/>
          <a:ln>
            <a:noFill/>
          </a:ln>
        </p:spPr>
        <p:txBody>
          <a:bodyPr spcFirstLastPara="1" vert="horz" wrap="square" lIns="91425" tIns="45700" rIns="91425" bIns="45700" rtlCol="0" anchor="b" anchorCtr="0">
            <a:noAutofit/>
          </a:bodyPr>
          <a:lstStyle>
            <a:lvl1pPr algn="r" defTabSz="914400" rtl="0" eaLnBrk="1" latinLnBrk="0" hangingPunct="1">
              <a:lnSpc>
                <a:spcPct val="90000"/>
              </a:lnSpc>
              <a:spcBef>
                <a:spcPct val="0"/>
              </a:spcBef>
              <a:buNone/>
              <a:defRPr sz="5400" kern="1200">
                <a:solidFill>
                  <a:schemeClr val="tx1"/>
                </a:solidFill>
                <a:latin typeface="+mj-lt"/>
                <a:ea typeface="+mj-ea"/>
                <a:cs typeface="+mj-cs"/>
              </a:defRPr>
            </a:lvl1pPr>
          </a:lstStyle>
          <a:p>
            <a:pPr>
              <a:spcBef>
                <a:spcPts val="0"/>
              </a:spcBef>
              <a:buClr>
                <a:schemeClr val="dk1"/>
              </a:buClr>
              <a:buSzPts val="6000"/>
              <a:buFont typeface="Calibri"/>
              <a:buNone/>
            </a:pPr>
            <a:r>
              <a:rPr lang="en-US" dirty="0" err="1"/>
              <a:t>QuarterCon</a:t>
            </a:r>
            <a:endParaRPr lang="en-US" dirty="0"/>
          </a:p>
          <a:p>
            <a:pPr>
              <a:spcBef>
                <a:spcPts val="0"/>
              </a:spcBef>
              <a:buClr>
                <a:schemeClr val="dk1"/>
              </a:buClr>
              <a:buSzPts val="6000"/>
            </a:pPr>
            <a:r>
              <a:rPr lang="en-ZA" sz="3200" b="1" dirty="0"/>
              <a:t>Cyber in Africa</a:t>
            </a:r>
          </a:p>
          <a:p>
            <a:pPr>
              <a:spcBef>
                <a:spcPts val="0"/>
              </a:spcBef>
              <a:buClr>
                <a:schemeClr val="dk1"/>
              </a:buClr>
              <a:buSzPts val="6000"/>
            </a:pPr>
            <a:r>
              <a:rPr lang="en-ZA" sz="3600" dirty="0"/>
              <a:t>@CyberInAfrica</a:t>
            </a:r>
            <a:endParaRPr lang="en-ZA" sz="1800" b="1" dirty="0"/>
          </a:p>
          <a:p>
            <a:pPr>
              <a:spcBef>
                <a:spcPts val="0"/>
              </a:spcBef>
              <a:buClr>
                <a:schemeClr val="dk1"/>
              </a:buClr>
              <a:buSzPts val="6000"/>
            </a:pPr>
            <a:endParaRPr lang="en-US" sz="1400" dirty="0"/>
          </a:p>
        </p:txBody>
      </p:sp>
      <p:pic>
        <p:nvPicPr>
          <p:cNvPr id="4" name="Picture 3" descr="A picture containing light&#10;&#10;Description automatically generated">
            <a:extLst>
              <a:ext uri="{FF2B5EF4-FFF2-40B4-BE49-F238E27FC236}">
                <a16:creationId xmlns:a16="http://schemas.microsoft.com/office/drawing/2014/main" id="{522CF866-C2B0-44F5-B112-B79602ED63BE}"/>
              </a:ext>
            </a:extLst>
          </p:cNvPr>
          <p:cNvPicPr>
            <a:picLocks noChangeAspect="1"/>
          </p:cNvPicPr>
          <p:nvPr/>
        </p:nvPicPr>
        <p:blipFill>
          <a:blip r:embed="rId3"/>
          <a:stretch>
            <a:fillRect/>
          </a:stretch>
        </p:blipFill>
        <p:spPr>
          <a:xfrm>
            <a:off x="9695792" y="0"/>
            <a:ext cx="2496207" cy="249620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algn="ctr">
              <a:lnSpc>
                <a:spcPct val="90000"/>
              </a:lnSpc>
              <a:buClr>
                <a:schemeClr val="dk1"/>
              </a:buClr>
              <a:buSzPts val="4400"/>
            </a:pPr>
            <a:r>
              <a:rPr lang="en-US" sz="3600" b="1" dirty="0">
                <a:latin typeface="Bahnschrift" panose="020B0502040204020203" pitchFamily="34" charset="0"/>
              </a:rPr>
              <a:t>Cybersecurity recruitment in </a:t>
            </a:r>
            <a:r>
              <a:rPr lang="en-US" sz="3600" b="1" dirty="0" err="1">
                <a:latin typeface="Bahnschrift" panose="020B0502040204020203" pitchFamily="34" charset="0"/>
              </a:rPr>
              <a:t>africa</a:t>
            </a:r>
            <a:endParaRPr sz="3600" b="1" dirty="0">
              <a:latin typeface="Bahnschrift" panose="020B0502040204020203" pitchFamily="34" charset="0"/>
            </a:endParaRPr>
          </a:p>
        </p:txBody>
      </p:sp>
      <p:sp>
        <p:nvSpPr>
          <p:cNvPr id="5" name="Footer Placeholder 1">
            <a:extLst>
              <a:ext uri="{FF2B5EF4-FFF2-40B4-BE49-F238E27FC236}">
                <a16:creationId xmlns:a16="http://schemas.microsoft.com/office/drawing/2014/main" id="{7C16DB38-04EF-4047-BCDA-3D36BA0E2484}"/>
              </a:ext>
            </a:extLst>
          </p:cNvPr>
          <p:cNvSpPr>
            <a:spLocks noGrp="1"/>
          </p:cNvSpPr>
          <p:nvPr>
            <p:ph type="ftr" sz="quarter" idx="11"/>
          </p:nvPr>
        </p:nvSpPr>
        <p:spPr/>
        <p:txBody>
          <a:bodyPr/>
          <a:lstStyle/>
          <a:p>
            <a:r>
              <a:rPr lang="en-ZA" sz="1400" b="1">
                <a:solidFill>
                  <a:schemeClr val="tx1">
                    <a:lumMod val="65000"/>
                  </a:schemeClr>
                </a:solidFill>
              </a:rPr>
              <a:t>@CyberInAfrica  Quartercon</a:t>
            </a:r>
            <a:endParaRPr lang="en-ZA" sz="1400" b="1" dirty="0">
              <a:solidFill>
                <a:schemeClr val="tx1">
                  <a:lumMod val="65000"/>
                </a:schemeClr>
              </a:solidFill>
            </a:endParaRPr>
          </a:p>
        </p:txBody>
      </p:sp>
      <p:sp>
        <p:nvSpPr>
          <p:cNvPr id="177" name="Google Shape;177;p19"/>
          <p:cNvSpPr txBox="1"/>
          <p:nvPr/>
        </p:nvSpPr>
        <p:spPr>
          <a:xfrm>
            <a:off x="4608576" y="4470568"/>
            <a:ext cx="7415784" cy="1308440"/>
          </a:xfrm>
          <a:prstGeom prst="rect">
            <a:avLst/>
          </a:prstGeom>
          <a:noFill/>
          <a:ln>
            <a:noFill/>
          </a:ln>
        </p:spPr>
        <p:txBody>
          <a:bodyPr spcFirstLastPara="1" wrap="square" lIns="91425" tIns="91425" rIns="91425" bIns="91425" anchor="t" anchorCtr="0">
            <a:noAutofit/>
          </a:bodyPr>
          <a:lstStyle/>
          <a:p>
            <a:pPr lvl="0">
              <a:lnSpc>
                <a:spcPct val="90000"/>
              </a:lnSpc>
              <a:spcBef>
                <a:spcPts val="1000"/>
              </a:spcBef>
              <a:buClr>
                <a:schemeClr val="dk1"/>
              </a:buClr>
              <a:buSzPts val="2800"/>
            </a:pPr>
            <a:r>
              <a:rPr lang="en-US" sz="3600" b="1" dirty="0"/>
              <a:t>How we can improve?</a:t>
            </a:r>
          </a:p>
          <a:p>
            <a:pPr lvl="0">
              <a:lnSpc>
                <a:spcPct val="90000"/>
              </a:lnSpc>
              <a:spcBef>
                <a:spcPts val="1000"/>
              </a:spcBef>
              <a:buClr>
                <a:schemeClr val="dk1"/>
              </a:buClr>
              <a:buSzPts val="2800"/>
            </a:pPr>
            <a:r>
              <a:rPr lang="en-US" sz="2400" b="1" dirty="0"/>
              <a:t>Lessons learnt from the best</a:t>
            </a:r>
          </a:p>
          <a:p>
            <a:pPr marL="228600" lvl="0" algn="l" rtl="0">
              <a:lnSpc>
                <a:spcPct val="90000"/>
              </a:lnSpc>
              <a:spcBef>
                <a:spcPts val="1000"/>
              </a:spcBef>
              <a:spcAft>
                <a:spcPts val="0"/>
              </a:spcAft>
            </a:pPr>
            <a:endParaRPr sz="2400" b="1" dirty="0">
              <a:solidFill>
                <a:schemeClr val="lt1"/>
              </a:solidFill>
              <a:latin typeface="Lato"/>
              <a:ea typeface="Lato"/>
              <a:cs typeface="Lato"/>
              <a:sym typeface="Lato"/>
            </a:endParaRPr>
          </a:p>
        </p:txBody>
      </p:sp>
    </p:spTree>
    <p:extLst>
      <p:ext uri="{BB962C8B-B14F-4D97-AF65-F5344CB8AC3E}">
        <p14:creationId xmlns:p14="http://schemas.microsoft.com/office/powerpoint/2010/main" val="2851520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title"/>
          </p:nvPr>
        </p:nvSpPr>
        <p:spPr>
          <a:xfrm>
            <a:off x="680320" y="173420"/>
            <a:ext cx="10131425" cy="1456267"/>
          </a:xfrm>
          <a:prstGeom prst="rect">
            <a:avLst/>
          </a:prstGeom>
          <a:noFill/>
          <a:ln>
            <a:noFill/>
          </a:ln>
        </p:spPr>
        <p:txBody>
          <a:bodyPr spcFirstLastPara="1" wrap="square" lIns="91425" tIns="45700" rIns="91425" bIns="45700" anchor="ctr" anchorCtr="0">
            <a:noAutofit/>
          </a:bodyPr>
          <a:lstStyle/>
          <a:p>
            <a:pPr algn="ctr">
              <a:spcBef>
                <a:spcPts val="0"/>
              </a:spcBef>
              <a:buClr>
                <a:schemeClr val="dk1"/>
              </a:buClr>
              <a:buSzPts val="4400"/>
            </a:pPr>
            <a:r>
              <a:rPr lang="en-US" b="1" dirty="0">
                <a:latin typeface="Bahnschrift" panose="020B0502040204020203" pitchFamily="34" charset="0"/>
              </a:rPr>
              <a:t>How we can improve</a:t>
            </a:r>
            <a:br>
              <a:rPr lang="en-US" b="1" dirty="0">
                <a:latin typeface="Bahnschrift" panose="020B0502040204020203" pitchFamily="34" charset="0"/>
              </a:rPr>
            </a:br>
            <a:r>
              <a:rPr lang="en-US" sz="2800" dirty="0">
                <a:latin typeface="Bahnschrift" panose="020B0502040204020203" pitchFamily="34" charset="0"/>
              </a:rPr>
              <a:t>Lessons learnt from the best</a:t>
            </a:r>
            <a:br>
              <a:rPr lang="en-US" sz="2400" dirty="0">
                <a:latin typeface="+mn-lt"/>
              </a:rPr>
            </a:br>
            <a:endParaRPr lang="en-US" dirty="0">
              <a:latin typeface="+mn-lt"/>
            </a:endParaRPr>
          </a:p>
        </p:txBody>
      </p:sp>
      <p:sp>
        <p:nvSpPr>
          <p:cNvPr id="219" name="Google Shape;219;p23"/>
          <p:cNvSpPr txBox="1">
            <a:spLocks noGrp="1"/>
          </p:cNvSpPr>
          <p:nvPr>
            <p:ph idx="1"/>
          </p:nvPr>
        </p:nvSpPr>
        <p:spPr>
          <a:xfrm>
            <a:off x="680320" y="1214682"/>
            <a:ext cx="9613861" cy="4539731"/>
          </a:xfrm>
          <a:prstGeom prst="rect">
            <a:avLst/>
          </a:prstGeom>
          <a:noFill/>
          <a:ln>
            <a:noFill/>
          </a:ln>
        </p:spPr>
        <p:txBody>
          <a:bodyPr spcFirstLastPara="1" wrap="square" lIns="91425" tIns="45700" rIns="91425" bIns="45700" anchor="t" anchorCtr="0">
            <a:noAutofit/>
          </a:bodyPr>
          <a:lstStyle/>
          <a:p>
            <a:pPr marL="457200" lvl="0" indent="-323850" algn="l" rtl="0">
              <a:lnSpc>
                <a:spcPct val="90000"/>
              </a:lnSpc>
              <a:spcBef>
                <a:spcPts val="0"/>
              </a:spcBef>
              <a:spcAft>
                <a:spcPts val="0"/>
              </a:spcAft>
              <a:buClr>
                <a:srgbClr val="FFFFFF"/>
              </a:buClr>
              <a:buSzPts val="1500"/>
              <a:buChar char="●"/>
            </a:pPr>
            <a:r>
              <a:rPr lang="en-US" sz="4400" dirty="0">
                <a:solidFill>
                  <a:srgbClr val="FFFFFF"/>
                </a:solidFill>
              </a:rPr>
              <a:t>Compensation</a:t>
            </a:r>
          </a:p>
          <a:p>
            <a:pPr marL="457200" lvl="0" indent="-323850" algn="l" rtl="0">
              <a:lnSpc>
                <a:spcPct val="90000"/>
              </a:lnSpc>
              <a:spcBef>
                <a:spcPts val="0"/>
              </a:spcBef>
              <a:spcAft>
                <a:spcPts val="0"/>
              </a:spcAft>
              <a:buClr>
                <a:srgbClr val="FFFFFF"/>
              </a:buClr>
              <a:buSzPts val="1500"/>
              <a:buChar char="●"/>
            </a:pPr>
            <a:r>
              <a:rPr lang="en-US" sz="4400" dirty="0">
                <a:solidFill>
                  <a:srgbClr val="FFFFFF"/>
                </a:solidFill>
              </a:rPr>
              <a:t>Pace of Hire</a:t>
            </a:r>
          </a:p>
          <a:p>
            <a:pPr marL="457200" lvl="0" indent="-323850" algn="l" rtl="0">
              <a:lnSpc>
                <a:spcPct val="90000"/>
              </a:lnSpc>
              <a:spcBef>
                <a:spcPts val="0"/>
              </a:spcBef>
              <a:spcAft>
                <a:spcPts val="0"/>
              </a:spcAft>
              <a:buClr>
                <a:srgbClr val="FFFFFF"/>
              </a:buClr>
              <a:buSzPts val="1500"/>
              <a:buChar char="●"/>
            </a:pPr>
            <a:r>
              <a:rPr lang="en-US" sz="4400" dirty="0">
                <a:solidFill>
                  <a:srgbClr val="FFFFFF"/>
                </a:solidFill>
              </a:rPr>
              <a:t>Trust</a:t>
            </a:r>
          </a:p>
          <a:p>
            <a:pPr marL="457200" lvl="0" indent="-323850" algn="l" rtl="0">
              <a:lnSpc>
                <a:spcPct val="90000"/>
              </a:lnSpc>
              <a:spcBef>
                <a:spcPts val="0"/>
              </a:spcBef>
              <a:spcAft>
                <a:spcPts val="0"/>
              </a:spcAft>
              <a:buClr>
                <a:srgbClr val="FFFFFF"/>
              </a:buClr>
              <a:buSzPts val="1500"/>
              <a:buChar char="●"/>
            </a:pPr>
            <a:r>
              <a:rPr lang="en-US" sz="4400" dirty="0">
                <a:solidFill>
                  <a:srgbClr val="FFFFFF"/>
                </a:solidFill>
              </a:rPr>
              <a:t>Grassroot based recruiting</a:t>
            </a:r>
          </a:p>
          <a:p>
            <a:pPr marL="457200" lvl="0" indent="-323850" algn="l" rtl="0">
              <a:lnSpc>
                <a:spcPct val="90000"/>
              </a:lnSpc>
              <a:spcBef>
                <a:spcPts val="0"/>
              </a:spcBef>
              <a:spcAft>
                <a:spcPts val="0"/>
              </a:spcAft>
              <a:buClr>
                <a:srgbClr val="FFFFFF"/>
              </a:buClr>
              <a:buSzPts val="1500"/>
              <a:buChar char="●"/>
            </a:pPr>
            <a:r>
              <a:rPr lang="en-US" sz="4400" dirty="0">
                <a:solidFill>
                  <a:srgbClr val="FFFFFF"/>
                </a:solidFill>
              </a:rPr>
              <a:t>Bring sexy back</a:t>
            </a:r>
          </a:p>
          <a:p>
            <a:pPr marL="457200" lvl="0" indent="-323850" algn="l" rtl="0">
              <a:lnSpc>
                <a:spcPct val="90000"/>
              </a:lnSpc>
              <a:spcBef>
                <a:spcPts val="0"/>
              </a:spcBef>
              <a:spcAft>
                <a:spcPts val="0"/>
              </a:spcAft>
              <a:buClr>
                <a:srgbClr val="FFFFFF"/>
              </a:buClr>
              <a:buSzPts val="1500"/>
              <a:buChar char="●"/>
            </a:pPr>
            <a:r>
              <a:rPr lang="en-US" sz="4400" dirty="0">
                <a:solidFill>
                  <a:srgbClr val="FFFFFF"/>
                </a:solidFill>
              </a:rPr>
              <a:t>Retaining talent</a:t>
            </a:r>
          </a:p>
          <a:p>
            <a:pPr marL="457200" lvl="0" indent="-323850" algn="l" rtl="0">
              <a:lnSpc>
                <a:spcPct val="90000"/>
              </a:lnSpc>
              <a:spcBef>
                <a:spcPts val="0"/>
              </a:spcBef>
              <a:spcAft>
                <a:spcPts val="0"/>
              </a:spcAft>
              <a:buClr>
                <a:srgbClr val="FFFFFF"/>
              </a:buClr>
              <a:buSzPts val="1500"/>
              <a:buChar char="●"/>
            </a:pPr>
            <a:r>
              <a:rPr lang="en-US" sz="4400" dirty="0">
                <a:solidFill>
                  <a:srgbClr val="FFFFFF"/>
                </a:solidFill>
              </a:rPr>
              <a:t>Partnered Recruiting</a:t>
            </a:r>
            <a:endParaRPr sz="4400" dirty="0">
              <a:solidFill>
                <a:srgbClr val="FFFFFF"/>
              </a:solidFill>
            </a:endParaRPr>
          </a:p>
          <a:p>
            <a:pPr marL="0" lvl="0" indent="0" algn="l" rtl="0">
              <a:lnSpc>
                <a:spcPct val="90000"/>
              </a:lnSpc>
              <a:spcBef>
                <a:spcPts val="2100"/>
              </a:spcBef>
              <a:spcAft>
                <a:spcPts val="2100"/>
              </a:spcAft>
              <a:buNone/>
            </a:pPr>
            <a:endParaRPr sz="1800" b="1" dirty="0">
              <a:solidFill>
                <a:srgbClr val="FFFFFF"/>
              </a:solidFill>
            </a:endParaRPr>
          </a:p>
        </p:txBody>
      </p:sp>
      <p:sp>
        <p:nvSpPr>
          <p:cNvPr id="6" name="Footer Placeholder 1">
            <a:extLst>
              <a:ext uri="{FF2B5EF4-FFF2-40B4-BE49-F238E27FC236}">
                <a16:creationId xmlns:a16="http://schemas.microsoft.com/office/drawing/2014/main" id="{DD075D1E-03F1-4C73-B81B-4693E13B4404}"/>
              </a:ext>
            </a:extLst>
          </p:cNvPr>
          <p:cNvSpPr>
            <a:spLocks noGrp="1"/>
          </p:cNvSpPr>
          <p:nvPr>
            <p:ph type="ftr" sz="quarter" idx="11"/>
          </p:nvPr>
        </p:nvSpPr>
        <p:spPr>
          <a:xfrm>
            <a:off x="680320" y="6492875"/>
            <a:ext cx="6870660" cy="365125"/>
          </a:xfrm>
        </p:spPr>
        <p:txBody>
          <a:bodyPr/>
          <a:lstStyle/>
          <a:p>
            <a:r>
              <a:rPr lang="en-ZA" sz="1400" b="1">
                <a:solidFill>
                  <a:schemeClr val="tx1">
                    <a:lumMod val="65000"/>
                  </a:schemeClr>
                </a:solidFill>
              </a:rPr>
              <a:t>@CyberInAfrica  Quartercon</a:t>
            </a:r>
            <a:endParaRPr lang="en-ZA" sz="1400" b="1" dirty="0">
              <a:solidFill>
                <a:schemeClr val="tx1">
                  <a:lumMod val="65000"/>
                </a:schemeClr>
              </a:solidFill>
            </a:endParaRPr>
          </a:p>
        </p:txBody>
      </p:sp>
    </p:spTree>
    <p:extLst>
      <p:ext uri="{BB962C8B-B14F-4D97-AF65-F5344CB8AC3E}">
        <p14:creationId xmlns:p14="http://schemas.microsoft.com/office/powerpoint/2010/main" val="58053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lvl="0" algn="ctr">
              <a:spcBef>
                <a:spcPts val="0"/>
              </a:spcBef>
              <a:buClr>
                <a:schemeClr val="dk1"/>
              </a:buClr>
              <a:buSzPts val="6000"/>
            </a:pPr>
            <a:r>
              <a:rPr lang="en-US" sz="3600" b="1" dirty="0">
                <a:latin typeface="Bahnschrift" panose="020B0502040204020203" pitchFamily="34" charset="0"/>
              </a:rPr>
              <a:t>Cybersecurity recruitment in </a:t>
            </a:r>
            <a:r>
              <a:rPr lang="en-US" sz="3600" b="1" dirty="0" err="1">
                <a:latin typeface="Bahnschrift" panose="020B0502040204020203" pitchFamily="34" charset="0"/>
              </a:rPr>
              <a:t>africa</a:t>
            </a:r>
            <a:endParaRPr sz="3600" b="1" dirty="0">
              <a:latin typeface="Bahnschrift" panose="020B0502040204020203" pitchFamily="34" charset="0"/>
            </a:endParaRPr>
          </a:p>
        </p:txBody>
      </p:sp>
      <p:sp>
        <p:nvSpPr>
          <p:cNvPr id="5" name="Footer Placeholder 1">
            <a:extLst>
              <a:ext uri="{FF2B5EF4-FFF2-40B4-BE49-F238E27FC236}">
                <a16:creationId xmlns:a16="http://schemas.microsoft.com/office/drawing/2014/main" id="{42F01C2A-0704-47AE-BE1B-C6EC8B8B1DA6}"/>
              </a:ext>
            </a:extLst>
          </p:cNvPr>
          <p:cNvSpPr>
            <a:spLocks noGrp="1"/>
          </p:cNvSpPr>
          <p:nvPr>
            <p:ph type="ftr" sz="quarter" idx="11"/>
          </p:nvPr>
        </p:nvSpPr>
        <p:spPr/>
        <p:txBody>
          <a:bodyPr/>
          <a:lstStyle/>
          <a:p>
            <a:r>
              <a:rPr lang="en-ZA" sz="1400" b="1">
                <a:solidFill>
                  <a:schemeClr val="tx1">
                    <a:lumMod val="65000"/>
                  </a:schemeClr>
                </a:solidFill>
              </a:rPr>
              <a:t>@CyberInAfrica  Quartercon</a:t>
            </a:r>
            <a:endParaRPr lang="en-ZA" sz="1400" b="1" dirty="0">
              <a:solidFill>
                <a:schemeClr val="tx1">
                  <a:lumMod val="65000"/>
                </a:schemeClr>
              </a:solidFill>
            </a:endParaRPr>
          </a:p>
        </p:txBody>
      </p:sp>
      <p:sp>
        <p:nvSpPr>
          <p:cNvPr id="177" name="Google Shape;177;p19"/>
          <p:cNvSpPr txBox="1"/>
          <p:nvPr/>
        </p:nvSpPr>
        <p:spPr>
          <a:xfrm>
            <a:off x="4608576" y="4470568"/>
            <a:ext cx="7415784" cy="1308440"/>
          </a:xfrm>
          <a:prstGeom prst="rect">
            <a:avLst/>
          </a:prstGeom>
          <a:noFill/>
          <a:ln>
            <a:noFill/>
          </a:ln>
        </p:spPr>
        <p:txBody>
          <a:bodyPr spcFirstLastPara="1" wrap="square" lIns="91425" tIns="91425" rIns="91425" bIns="91425" anchor="t" anchorCtr="0">
            <a:noAutofit/>
          </a:bodyPr>
          <a:lstStyle/>
          <a:p>
            <a:pPr lvl="0">
              <a:lnSpc>
                <a:spcPct val="90000"/>
              </a:lnSpc>
              <a:spcBef>
                <a:spcPts val="1000"/>
              </a:spcBef>
              <a:buClr>
                <a:schemeClr val="dk1"/>
              </a:buClr>
              <a:buSzPts val="2800"/>
            </a:pPr>
            <a:r>
              <a:rPr lang="en-US" sz="3600" b="1" dirty="0"/>
              <a:t>Things to remember</a:t>
            </a:r>
          </a:p>
          <a:p>
            <a:pPr lvl="0">
              <a:lnSpc>
                <a:spcPct val="90000"/>
              </a:lnSpc>
              <a:spcBef>
                <a:spcPts val="1000"/>
              </a:spcBef>
              <a:buClr>
                <a:schemeClr val="dk1"/>
              </a:buClr>
              <a:buSzPts val="2800"/>
            </a:pPr>
            <a:r>
              <a:rPr lang="en-US" sz="2400" b="1" dirty="0"/>
              <a:t>Summary</a:t>
            </a:r>
            <a:endParaRPr sz="2400" b="1" dirty="0">
              <a:solidFill>
                <a:schemeClr val="lt1"/>
              </a:solidFill>
              <a:latin typeface="Lato"/>
              <a:ea typeface="Lato"/>
              <a:cs typeface="Lato"/>
              <a:sym typeface="Lato"/>
            </a:endParaRPr>
          </a:p>
        </p:txBody>
      </p:sp>
    </p:spTree>
    <p:extLst>
      <p:ext uri="{BB962C8B-B14F-4D97-AF65-F5344CB8AC3E}">
        <p14:creationId xmlns:p14="http://schemas.microsoft.com/office/powerpoint/2010/main" val="25875339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Shape 217"/>
        <p:cNvGrpSpPr/>
        <p:nvPr/>
      </p:nvGrpSpPr>
      <p:grpSpPr>
        <a:xfrm>
          <a:off x="0" y="0"/>
          <a:ext cx="0" cy="0"/>
          <a:chOff x="0" y="0"/>
          <a:chExt cx="0" cy="0"/>
        </a:xfrm>
      </p:grpSpPr>
      <p:sp>
        <p:nvSpPr>
          <p:cNvPr id="218" name="Google Shape;218;p23"/>
          <p:cNvSpPr txBox="1">
            <a:spLocks noGrp="1"/>
          </p:cNvSpPr>
          <p:nvPr>
            <p:ph type="title"/>
          </p:nvPr>
        </p:nvSpPr>
        <p:spPr>
          <a:xfrm>
            <a:off x="1030287" y="609600"/>
            <a:ext cx="10131425" cy="1456267"/>
          </a:xfrm>
          <a:prstGeom prst="rect">
            <a:avLst/>
          </a:prstGeom>
        </p:spPr>
        <p:txBody>
          <a:bodyPr spcFirstLastPara="1" lIns="91425" tIns="45700" rIns="91425" bIns="45700" anchorCtr="0">
            <a:normAutofit/>
          </a:bodyPr>
          <a:lstStyle/>
          <a:p>
            <a:pPr algn="ctr">
              <a:spcBef>
                <a:spcPts val="0"/>
              </a:spcBef>
              <a:buClr>
                <a:schemeClr val="dk1"/>
              </a:buClr>
              <a:buSzPts val="4400"/>
            </a:pPr>
            <a:r>
              <a:rPr lang="en-US" b="1" dirty="0">
                <a:latin typeface="Bahnschrift" panose="020B0502040204020203" pitchFamily="34" charset="0"/>
              </a:rPr>
              <a:t>Things to remember</a:t>
            </a:r>
            <a:br>
              <a:rPr lang="en-US" sz="4400" dirty="0">
                <a:latin typeface="Bahnschrift" panose="020B0502040204020203" pitchFamily="34" charset="0"/>
              </a:rPr>
            </a:br>
            <a:r>
              <a:rPr lang="en-US" sz="2800" dirty="0">
                <a:latin typeface="Bahnschrift" panose="020B0502040204020203" pitchFamily="34" charset="0"/>
              </a:rPr>
              <a:t>Summary</a:t>
            </a:r>
            <a:endParaRPr lang="en-US" sz="4400" dirty="0">
              <a:latin typeface="Bahnschrift" panose="020B0502040204020203" pitchFamily="34" charset="0"/>
            </a:endParaRPr>
          </a:p>
        </p:txBody>
      </p:sp>
      <p:sp>
        <p:nvSpPr>
          <p:cNvPr id="5" name="Footer Placeholder 1">
            <a:extLst>
              <a:ext uri="{FF2B5EF4-FFF2-40B4-BE49-F238E27FC236}">
                <a16:creationId xmlns:a16="http://schemas.microsoft.com/office/drawing/2014/main" id="{98C0B23C-4197-4A56-941D-1E047145B394}"/>
              </a:ext>
            </a:extLst>
          </p:cNvPr>
          <p:cNvSpPr>
            <a:spLocks noGrp="1"/>
          </p:cNvSpPr>
          <p:nvPr>
            <p:ph type="ftr" sz="quarter" idx="11"/>
          </p:nvPr>
        </p:nvSpPr>
        <p:spPr/>
        <p:txBody>
          <a:bodyPr/>
          <a:lstStyle/>
          <a:p>
            <a:r>
              <a:rPr lang="en-ZA" sz="1400" b="1">
                <a:solidFill>
                  <a:schemeClr val="tx1">
                    <a:lumMod val="65000"/>
                  </a:schemeClr>
                </a:solidFill>
              </a:rPr>
              <a:t>@CyberInAfrica  Quartercon</a:t>
            </a:r>
            <a:endParaRPr lang="en-ZA" sz="1400" b="1" dirty="0">
              <a:solidFill>
                <a:schemeClr val="tx1">
                  <a:lumMod val="65000"/>
                </a:schemeClr>
              </a:solidFill>
            </a:endParaRPr>
          </a:p>
        </p:txBody>
      </p:sp>
      <p:sp>
        <p:nvSpPr>
          <p:cNvPr id="3" name="Rectangle 2">
            <a:extLst>
              <a:ext uri="{FF2B5EF4-FFF2-40B4-BE49-F238E27FC236}">
                <a16:creationId xmlns:a16="http://schemas.microsoft.com/office/drawing/2014/main" id="{81C8D180-8CBB-4284-AFBC-F0BAD12821E2}"/>
              </a:ext>
            </a:extLst>
          </p:cNvPr>
          <p:cNvSpPr/>
          <p:nvPr/>
        </p:nvSpPr>
        <p:spPr>
          <a:xfrm>
            <a:off x="680321" y="2206491"/>
            <a:ext cx="9945970" cy="4406065"/>
          </a:xfrm>
          <a:prstGeom prst="rect">
            <a:avLst/>
          </a:prstGeom>
        </p:spPr>
        <p:txBody>
          <a:bodyPr/>
          <a:lstStyle/>
          <a:p>
            <a:pPr lvl="0">
              <a:buChar char="•"/>
            </a:pPr>
            <a:r>
              <a:rPr lang="en-US" sz="4400" dirty="0"/>
              <a:t>Choose the right recruiting partner</a:t>
            </a:r>
          </a:p>
          <a:p>
            <a:pPr lvl="0">
              <a:buChar char="•"/>
            </a:pPr>
            <a:r>
              <a:rPr lang="en-US" sz="4400" dirty="0"/>
              <a:t>Retain your talent</a:t>
            </a:r>
          </a:p>
          <a:p>
            <a:pPr lvl="0">
              <a:buChar char="•"/>
            </a:pPr>
            <a:r>
              <a:rPr lang="en-US" sz="4400" dirty="0"/>
              <a:t>Learn from the valley</a:t>
            </a:r>
          </a:p>
          <a:p>
            <a:pPr lvl="0">
              <a:buChar char="•"/>
            </a:pPr>
            <a:r>
              <a:rPr lang="en-US" sz="4400" dirty="0"/>
              <a:t>Grassroot your pipeline</a:t>
            </a:r>
          </a:p>
          <a:p>
            <a:pPr lvl="0">
              <a:buChar char="•"/>
            </a:pPr>
            <a:r>
              <a:rPr lang="en-US" sz="4400" dirty="0"/>
              <a:t>Community driven branding</a:t>
            </a:r>
          </a:p>
        </p:txBody>
      </p:sp>
    </p:spTree>
    <p:extLst>
      <p:ext uri="{BB962C8B-B14F-4D97-AF65-F5344CB8AC3E}">
        <p14:creationId xmlns:p14="http://schemas.microsoft.com/office/powerpoint/2010/main" val="3034051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8" name="Google Shape;408;p48"/>
          <p:cNvSpPr txBox="1">
            <a:spLocks noGrp="1"/>
          </p:cNvSpPr>
          <p:nvPr>
            <p:ph type="subTitle" idx="1"/>
          </p:nvPr>
        </p:nvSpPr>
        <p:spPr>
          <a:xfrm>
            <a:off x="7149875" y="4963701"/>
            <a:ext cx="4750800" cy="1146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None/>
            </a:pPr>
            <a:r>
              <a:rPr lang="en-US" sz="3600" b="1"/>
              <a:t>Questions!</a:t>
            </a:r>
            <a:r>
              <a:rPr lang="en-US" b="1"/>
              <a:t> </a:t>
            </a:r>
            <a:endParaRPr b="1"/>
          </a:p>
          <a:p>
            <a:pPr marL="0" lvl="0" indent="0" algn="l" rtl="0">
              <a:lnSpc>
                <a:spcPct val="90000"/>
              </a:lnSpc>
              <a:spcBef>
                <a:spcPts val="1000"/>
              </a:spcBef>
              <a:spcAft>
                <a:spcPts val="0"/>
              </a:spcAft>
              <a:buNone/>
            </a:pPr>
            <a:r>
              <a:rPr lang="en-US"/>
              <a:t>Speak now or forever hold your peace</a:t>
            </a:r>
            <a:endParaRPr/>
          </a:p>
        </p:txBody>
      </p:sp>
      <p:sp>
        <p:nvSpPr>
          <p:cNvPr id="6" name="Footer Placeholder 1">
            <a:extLst>
              <a:ext uri="{FF2B5EF4-FFF2-40B4-BE49-F238E27FC236}">
                <a16:creationId xmlns:a16="http://schemas.microsoft.com/office/drawing/2014/main" id="{67B8F879-5134-45C2-B6D2-54CB46B8579E}"/>
              </a:ext>
            </a:extLst>
          </p:cNvPr>
          <p:cNvSpPr>
            <a:spLocks noGrp="1"/>
          </p:cNvSpPr>
          <p:nvPr>
            <p:ph type="ftr" sz="quarter" idx="11"/>
          </p:nvPr>
        </p:nvSpPr>
        <p:spPr>
          <a:xfrm>
            <a:off x="4684762" y="6289968"/>
            <a:ext cx="6870660" cy="365125"/>
          </a:xfrm>
        </p:spPr>
        <p:txBody>
          <a:bodyPr/>
          <a:lstStyle/>
          <a:p>
            <a:pPr algn="r"/>
            <a:r>
              <a:rPr lang="en-ZA" sz="1400" b="1">
                <a:solidFill>
                  <a:schemeClr val="tx1">
                    <a:lumMod val="65000"/>
                  </a:schemeClr>
                </a:solidFill>
              </a:rPr>
              <a:t>@CyberInAfrica  Quartercon</a:t>
            </a:r>
            <a:endParaRPr lang="en-ZA" sz="1400" b="1" dirty="0">
              <a:solidFill>
                <a:schemeClr val="tx1">
                  <a:lumMod val="65000"/>
                </a:schemeClr>
              </a:solidFill>
            </a:endParaRPr>
          </a:p>
        </p:txBody>
      </p:sp>
      <p:pic>
        <p:nvPicPr>
          <p:cNvPr id="4098" name="Picture 2" descr="questions startalk radio GIF by StarTalk Radio with Neil deGrasse Tyson">
            <a:extLst>
              <a:ext uri="{FF2B5EF4-FFF2-40B4-BE49-F238E27FC236}">
                <a16:creationId xmlns:a16="http://schemas.microsoft.com/office/drawing/2014/main" id="{F966AF12-9710-446E-BACE-1B68F37BE364}"/>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2143125"/>
            <a:ext cx="4572000" cy="2571750"/>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76;p19">
            <a:extLst>
              <a:ext uri="{FF2B5EF4-FFF2-40B4-BE49-F238E27FC236}">
                <a16:creationId xmlns:a16="http://schemas.microsoft.com/office/drawing/2014/main" id="{27B8891D-8A33-4B27-A600-70C583995336}"/>
              </a:ext>
            </a:extLst>
          </p:cNvPr>
          <p:cNvSpPr txBox="1">
            <a:spLocks/>
          </p:cNvSpPr>
          <p:nvPr/>
        </p:nvSpPr>
        <p:spPr>
          <a:xfrm>
            <a:off x="5308000" y="552030"/>
            <a:ext cx="6098100" cy="780600"/>
          </a:xfrm>
          <a:prstGeom prst="rect">
            <a:avLst/>
          </a:prstGeom>
          <a:noFill/>
          <a:ln>
            <a:noFill/>
          </a:ln>
          <a:effectLst/>
        </p:spPr>
        <p:txBody>
          <a:bodyPr spcFirstLastPara="1" vert="horz" wrap="square" lIns="91425" tIns="45700" rIns="91425" bIns="45700" rtlCol="0" anchor="b" anchorCtr="0">
            <a:noAutofit/>
          </a:bodyPr>
          <a:lstStyle>
            <a:lvl1pPr algn="r"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chemeClr val="dk1"/>
              </a:buClr>
              <a:buSzPts val="6000"/>
            </a:pPr>
            <a:r>
              <a:rPr lang="en-US" sz="3600" b="1">
                <a:latin typeface="Bahnschrift" panose="020B0502040204020203" pitchFamily="34" charset="0"/>
              </a:rPr>
              <a:t>Cybersecurity recruitment in africa</a:t>
            </a:r>
            <a:endParaRPr lang="en-US" sz="3600" b="1" dirty="0">
              <a:latin typeface="Bahnschrift" panose="020B0502040204020203"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8" name="Google Shape;408;p48"/>
          <p:cNvSpPr txBox="1">
            <a:spLocks noGrp="1"/>
          </p:cNvSpPr>
          <p:nvPr>
            <p:ph type="subTitle" idx="1"/>
          </p:nvPr>
        </p:nvSpPr>
        <p:spPr>
          <a:xfrm>
            <a:off x="7149875" y="4963701"/>
            <a:ext cx="4750800" cy="1146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None/>
            </a:pPr>
            <a:r>
              <a:rPr lang="en-US" sz="3600" b="1" dirty="0"/>
              <a:t>Socials</a:t>
            </a:r>
            <a:endParaRPr b="1" dirty="0"/>
          </a:p>
          <a:p>
            <a:pPr marL="0" lvl="0" indent="0" algn="l" rtl="0">
              <a:lnSpc>
                <a:spcPct val="90000"/>
              </a:lnSpc>
              <a:spcBef>
                <a:spcPts val="1000"/>
              </a:spcBef>
              <a:spcAft>
                <a:spcPts val="0"/>
              </a:spcAft>
              <a:buNone/>
            </a:pPr>
            <a:r>
              <a:rPr lang="en-US" dirty="0"/>
              <a:t>Find me!</a:t>
            </a:r>
            <a:endParaRPr dirty="0"/>
          </a:p>
        </p:txBody>
      </p:sp>
      <p:sp>
        <p:nvSpPr>
          <p:cNvPr id="15" name="Footer Placeholder 1">
            <a:extLst>
              <a:ext uri="{FF2B5EF4-FFF2-40B4-BE49-F238E27FC236}">
                <a16:creationId xmlns:a16="http://schemas.microsoft.com/office/drawing/2014/main" id="{AECFC0A2-8C28-4E6D-BE06-E6EF7102C2CC}"/>
              </a:ext>
            </a:extLst>
          </p:cNvPr>
          <p:cNvSpPr>
            <a:spLocks noGrp="1"/>
          </p:cNvSpPr>
          <p:nvPr>
            <p:ph type="ftr" sz="quarter" idx="11"/>
          </p:nvPr>
        </p:nvSpPr>
        <p:spPr/>
        <p:txBody>
          <a:bodyPr/>
          <a:lstStyle/>
          <a:p>
            <a:r>
              <a:rPr lang="en-ZA" sz="1400" b="1">
                <a:solidFill>
                  <a:schemeClr val="tx1">
                    <a:lumMod val="65000"/>
                  </a:schemeClr>
                </a:solidFill>
              </a:rPr>
              <a:t>@CyberInAfrica  Quartercon</a:t>
            </a:r>
            <a:endParaRPr lang="en-ZA" sz="1400" b="1" dirty="0">
              <a:solidFill>
                <a:schemeClr val="tx1">
                  <a:lumMod val="65000"/>
                </a:schemeClr>
              </a:solidFill>
            </a:endParaRPr>
          </a:p>
        </p:txBody>
      </p:sp>
      <p:sp>
        <p:nvSpPr>
          <p:cNvPr id="2" name="Rectangle 1">
            <a:extLst>
              <a:ext uri="{FF2B5EF4-FFF2-40B4-BE49-F238E27FC236}">
                <a16:creationId xmlns:a16="http://schemas.microsoft.com/office/drawing/2014/main" id="{8DDB5EB5-A5D3-4BB0-9C8B-4BF7C4F08EE7}"/>
              </a:ext>
            </a:extLst>
          </p:cNvPr>
          <p:cNvSpPr/>
          <p:nvPr/>
        </p:nvSpPr>
        <p:spPr>
          <a:xfrm>
            <a:off x="5308000" y="1586522"/>
            <a:ext cx="2256772" cy="1200329"/>
          </a:xfrm>
          <a:prstGeom prst="rect">
            <a:avLst/>
          </a:prstGeom>
        </p:spPr>
        <p:txBody>
          <a:bodyPr wrap="none">
            <a:spAutoFit/>
          </a:bodyPr>
          <a:lstStyle/>
          <a:p>
            <a:r>
              <a:rPr lang="en-ZA" sz="2400" dirty="0">
                <a:hlinkClick r:id="rId3"/>
              </a:rPr>
              <a:t>@</a:t>
            </a:r>
            <a:r>
              <a:rPr lang="en-ZA" sz="2400" dirty="0" err="1">
                <a:hlinkClick r:id="rId3"/>
              </a:rPr>
              <a:t>AngusRedBlue</a:t>
            </a:r>
            <a:endParaRPr lang="en-ZA" sz="2400" dirty="0"/>
          </a:p>
          <a:p>
            <a:endParaRPr lang="en-ZA" sz="2400" dirty="0"/>
          </a:p>
          <a:p>
            <a:endParaRPr lang="en-ZA" sz="2400" dirty="0"/>
          </a:p>
        </p:txBody>
      </p:sp>
      <p:sp>
        <p:nvSpPr>
          <p:cNvPr id="3" name="Rectangle 2">
            <a:extLst>
              <a:ext uri="{FF2B5EF4-FFF2-40B4-BE49-F238E27FC236}">
                <a16:creationId xmlns:a16="http://schemas.microsoft.com/office/drawing/2014/main" id="{A3C61035-F2AF-490D-9A3D-FE5DF07F30DF}"/>
              </a:ext>
            </a:extLst>
          </p:cNvPr>
          <p:cNvSpPr/>
          <p:nvPr/>
        </p:nvSpPr>
        <p:spPr>
          <a:xfrm>
            <a:off x="5285375" y="2040641"/>
            <a:ext cx="1901483" cy="461665"/>
          </a:xfrm>
          <a:prstGeom prst="rect">
            <a:avLst/>
          </a:prstGeom>
        </p:spPr>
        <p:txBody>
          <a:bodyPr wrap="none">
            <a:spAutoFit/>
          </a:bodyPr>
          <a:lstStyle/>
          <a:p>
            <a:r>
              <a:rPr lang="en-ZA" sz="2400" dirty="0">
                <a:hlinkClick r:id="rId4"/>
              </a:rPr>
              <a:t>@</a:t>
            </a:r>
            <a:r>
              <a:rPr lang="en-ZA" sz="2400" dirty="0" err="1">
                <a:hlinkClick r:id="rId4"/>
              </a:rPr>
              <a:t>hack_south</a:t>
            </a:r>
            <a:endParaRPr lang="en-ZA" sz="2400" dirty="0"/>
          </a:p>
        </p:txBody>
      </p:sp>
      <p:sp>
        <p:nvSpPr>
          <p:cNvPr id="4" name="Rectangle 3">
            <a:extLst>
              <a:ext uri="{FF2B5EF4-FFF2-40B4-BE49-F238E27FC236}">
                <a16:creationId xmlns:a16="http://schemas.microsoft.com/office/drawing/2014/main" id="{D0BBCBAD-BF6A-4EB8-8ED9-884D9723D5E6}"/>
              </a:ext>
            </a:extLst>
          </p:cNvPr>
          <p:cNvSpPr/>
          <p:nvPr/>
        </p:nvSpPr>
        <p:spPr>
          <a:xfrm>
            <a:off x="5293988" y="2457801"/>
            <a:ext cx="3904723" cy="461665"/>
          </a:xfrm>
          <a:prstGeom prst="rect">
            <a:avLst/>
          </a:prstGeom>
        </p:spPr>
        <p:txBody>
          <a:bodyPr wrap="none">
            <a:spAutoFit/>
          </a:bodyPr>
          <a:lstStyle/>
          <a:p>
            <a:r>
              <a:rPr lang="en-ZA" sz="2400" dirty="0">
                <a:hlinkClick r:id="rId5"/>
              </a:rPr>
              <a:t>https://github.com/AngusRed</a:t>
            </a:r>
            <a:endParaRPr lang="en-ZA" sz="2400" dirty="0"/>
          </a:p>
        </p:txBody>
      </p:sp>
      <p:sp>
        <p:nvSpPr>
          <p:cNvPr id="5" name="Rectangle 4">
            <a:extLst>
              <a:ext uri="{FF2B5EF4-FFF2-40B4-BE49-F238E27FC236}">
                <a16:creationId xmlns:a16="http://schemas.microsoft.com/office/drawing/2014/main" id="{D1CD9205-C6A5-4C73-B744-FD75AB09628A}"/>
              </a:ext>
            </a:extLst>
          </p:cNvPr>
          <p:cNvSpPr/>
          <p:nvPr/>
        </p:nvSpPr>
        <p:spPr>
          <a:xfrm>
            <a:off x="5303743" y="2879308"/>
            <a:ext cx="1805494" cy="461665"/>
          </a:xfrm>
          <a:prstGeom prst="rect">
            <a:avLst/>
          </a:prstGeom>
        </p:spPr>
        <p:txBody>
          <a:bodyPr wrap="none">
            <a:spAutoFit/>
          </a:bodyPr>
          <a:lstStyle/>
          <a:p>
            <a:r>
              <a:rPr lang="en-ZA" sz="2400" dirty="0">
                <a:hlinkClick r:id="rId6"/>
              </a:rPr>
              <a:t>/in/chwroth/</a:t>
            </a:r>
            <a:endParaRPr lang="en-ZA" sz="2400" dirty="0"/>
          </a:p>
        </p:txBody>
      </p:sp>
      <p:sp>
        <p:nvSpPr>
          <p:cNvPr id="6" name="Rectangle 5">
            <a:extLst>
              <a:ext uri="{FF2B5EF4-FFF2-40B4-BE49-F238E27FC236}">
                <a16:creationId xmlns:a16="http://schemas.microsoft.com/office/drawing/2014/main" id="{DFBBBD42-3B9A-4351-896D-2AF83CC76725}"/>
              </a:ext>
            </a:extLst>
          </p:cNvPr>
          <p:cNvSpPr/>
          <p:nvPr/>
        </p:nvSpPr>
        <p:spPr>
          <a:xfrm>
            <a:off x="5253497" y="3293591"/>
            <a:ext cx="2393604" cy="461665"/>
          </a:xfrm>
          <a:prstGeom prst="rect">
            <a:avLst/>
          </a:prstGeom>
        </p:spPr>
        <p:txBody>
          <a:bodyPr wrap="none">
            <a:spAutoFit/>
          </a:bodyPr>
          <a:lstStyle/>
          <a:p>
            <a:r>
              <a:rPr lang="en-ZA" sz="2400" dirty="0">
                <a:hlinkClick r:id="rId7"/>
              </a:rPr>
              <a:t>HTB User/195578</a:t>
            </a:r>
            <a:endParaRPr lang="en-ZA" sz="2400" dirty="0"/>
          </a:p>
        </p:txBody>
      </p:sp>
      <p:pic>
        <p:nvPicPr>
          <p:cNvPr id="8" name="Picture 7" descr="A close up of a logo&#10;&#10;Description automatically generated">
            <a:extLst>
              <a:ext uri="{FF2B5EF4-FFF2-40B4-BE49-F238E27FC236}">
                <a16:creationId xmlns:a16="http://schemas.microsoft.com/office/drawing/2014/main" id="{D11B591B-B595-4301-B346-4B8C3F2B8606}"/>
              </a:ext>
            </a:extLst>
          </p:cNvPr>
          <p:cNvPicPr>
            <a:picLocks noChangeAspect="1"/>
          </p:cNvPicPr>
          <p:nvPr/>
        </p:nvPicPr>
        <p:blipFill>
          <a:blip r:embed="rId8"/>
          <a:stretch>
            <a:fillRect/>
          </a:stretch>
        </p:blipFill>
        <p:spPr>
          <a:xfrm>
            <a:off x="4912414" y="1550273"/>
            <a:ext cx="395586" cy="395586"/>
          </a:xfrm>
          <a:prstGeom prst="rect">
            <a:avLst/>
          </a:prstGeom>
        </p:spPr>
      </p:pic>
      <p:pic>
        <p:nvPicPr>
          <p:cNvPr id="11" name="Picture 10" descr="A close up of a logo&#10;&#10;Description automatically generated">
            <a:extLst>
              <a:ext uri="{FF2B5EF4-FFF2-40B4-BE49-F238E27FC236}">
                <a16:creationId xmlns:a16="http://schemas.microsoft.com/office/drawing/2014/main" id="{568253C7-EF1D-4BFD-963F-B7606077ECC7}"/>
              </a:ext>
            </a:extLst>
          </p:cNvPr>
          <p:cNvPicPr>
            <a:picLocks noChangeAspect="1"/>
          </p:cNvPicPr>
          <p:nvPr/>
        </p:nvPicPr>
        <p:blipFill>
          <a:blip r:embed="rId8"/>
          <a:stretch>
            <a:fillRect/>
          </a:stretch>
        </p:blipFill>
        <p:spPr>
          <a:xfrm>
            <a:off x="4912414" y="2021923"/>
            <a:ext cx="395586" cy="395586"/>
          </a:xfrm>
          <a:prstGeom prst="rect">
            <a:avLst/>
          </a:prstGeom>
        </p:spPr>
      </p:pic>
      <p:pic>
        <p:nvPicPr>
          <p:cNvPr id="10" name="Picture 9" descr="A picture containing computer&#10;&#10;Description automatically generated">
            <a:extLst>
              <a:ext uri="{FF2B5EF4-FFF2-40B4-BE49-F238E27FC236}">
                <a16:creationId xmlns:a16="http://schemas.microsoft.com/office/drawing/2014/main" id="{1CE6C130-BD71-4F20-B11B-A25F752D1A44}"/>
              </a:ext>
            </a:extLst>
          </p:cNvPr>
          <p:cNvPicPr>
            <a:picLocks noChangeAspect="1"/>
          </p:cNvPicPr>
          <p:nvPr/>
        </p:nvPicPr>
        <p:blipFill>
          <a:blip r:embed="rId9"/>
          <a:stretch>
            <a:fillRect/>
          </a:stretch>
        </p:blipFill>
        <p:spPr>
          <a:xfrm>
            <a:off x="4901187" y="2466696"/>
            <a:ext cx="355194" cy="355194"/>
          </a:xfrm>
          <a:prstGeom prst="rect">
            <a:avLst/>
          </a:prstGeom>
        </p:spPr>
      </p:pic>
      <p:pic>
        <p:nvPicPr>
          <p:cNvPr id="13" name="Picture 12" descr="A close up of a logo&#10;&#10;Description automatically generated">
            <a:extLst>
              <a:ext uri="{FF2B5EF4-FFF2-40B4-BE49-F238E27FC236}">
                <a16:creationId xmlns:a16="http://schemas.microsoft.com/office/drawing/2014/main" id="{1448C2BF-91F1-4F8E-AE7B-65658D052D53}"/>
              </a:ext>
            </a:extLst>
          </p:cNvPr>
          <p:cNvPicPr>
            <a:picLocks noChangeAspect="1"/>
          </p:cNvPicPr>
          <p:nvPr/>
        </p:nvPicPr>
        <p:blipFill>
          <a:blip r:embed="rId10"/>
          <a:stretch>
            <a:fillRect/>
          </a:stretch>
        </p:blipFill>
        <p:spPr>
          <a:xfrm>
            <a:off x="4892574" y="2846557"/>
            <a:ext cx="363807" cy="363807"/>
          </a:xfrm>
          <a:prstGeom prst="rect">
            <a:avLst/>
          </a:prstGeom>
        </p:spPr>
      </p:pic>
      <p:pic>
        <p:nvPicPr>
          <p:cNvPr id="1026" name="Picture 2" descr="Hack The Box - Hack The Box added a new photo. | Facebook">
            <a:extLst>
              <a:ext uri="{FF2B5EF4-FFF2-40B4-BE49-F238E27FC236}">
                <a16:creationId xmlns:a16="http://schemas.microsoft.com/office/drawing/2014/main" id="{1C034AC6-0DF5-4AA0-8BD1-19C2B25B1EF2}"/>
              </a:ext>
            </a:extLst>
          </p:cNvPr>
          <p:cNvPicPr>
            <a:picLocks noChangeAspect="1" noChangeArrowheads="1"/>
          </p:cNvPicPr>
          <p:nvPr/>
        </p:nvPicPr>
        <p:blipFill rotWithShape="1">
          <a:blip r:embed="rId11">
            <a:alphaModFix/>
            <a:extLst>
              <a:ext uri="{28A0092B-C50C-407E-A947-70E740481C1C}">
                <a14:useLocalDpi xmlns:a14="http://schemas.microsoft.com/office/drawing/2010/main" val="0"/>
              </a:ext>
            </a:extLst>
          </a:blip>
          <a:srcRect t="-257" b="-1"/>
          <a:stretch/>
        </p:blipFill>
        <p:spPr bwMode="auto">
          <a:xfrm>
            <a:off x="4892574" y="3293591"/>
            <a:ext cx="355195" cy="3561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17" name="Google Shape;176;p19">
            <a:extLst>
              <a:ext uri="{FF2B5EF4-FFF2-40B4-BE49-F238E27FC236}">
                <a16:creationId xmlns:a16="http://schemas.microsoft.com/office/drawing/2014/main" id="{3D171E61-45D0-426E-90CB-FCCF6A4A2B65}"/>
              </a:ext>
            </a:extLst>
          </p:cNvPr>
          <p:cNvSpPr txBox="1">
            <a:spLocks/>
          </p:cNvSpPr>
          <p:nvPr/>
        </p:nvSpPr>
        <p:spPr>
          <a:xfrm>
            <a:off x="5308000" y="552030"/>
            <a:ext cx="6098100" cy="780600"/>
          </a:xfrm>
          <a:prstGeom prst="rect">
            <a:avLst/>
          </a:prstGeom>
          <a:noFill/>
          <a:ln>
            <a:noFill/>
          </a:ln>
          <a:effectLst/>
        </p:spPr>
        <p:txBody>
          <a:bodyPr spcFirstLastPara="1" vert="horz" wrap="square" lIns="91425" tIns="45700" rIns="91425" bIns="45700" rtlCol="0" anchor="b" anchorCtr="0">
            <a:noAutofit/>
          </a:bodyPr>
          <a:lstStyle>
            <a:lvl1pPr algn="r"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chemeClr val="dk1"/>
              </a:buClr>
              <a:buSzPts val="6000"/>
            </a:pPr>
            <a:r>
              <a:rPr lang="en-US" sz="3600" b="1">
                <a:latin typeface="Bahnschrift" panose="020B0502040204020203" pitchFamily="34" charset="0"/>
              </a:rPr>
              <a:t>Cybersecurity recruitment in africa</a:t>
            </a:r>
            <a:endParaRPr lang="en-US" sz="3600" b="1" dirty="0">
              <a:latin typeface="Bahnschrift" panose="020B0502040204020203" pitchFamily="34" charset="0"/>
            </a:endParaRPr>
          </a:p>
        </p:txBody>
      </p:sp>
    </p:spTree>
    <p:extLst>
      <p:ext uri="{BB962C8B-B14F-4D97-AF65-F5344CB8AC3E}">
        <p14:creationId xmlns:p14="http://schemas.microsoft.com/office/powerpoint/2010/main" val="4121055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412"/>
        <p:cNvGrpSpPr/>
        <p:nvPr/>
      </p:nvGrpSpPr>
      <p:grpSpPr>
        <a:xfrm>
          <a:off x="0" y="0"/>
          <a:ext cx="0" cy="0"/>
          <a:chOff x="0" y="0"/>
          <a:chExt cx="0" cy="0"/>
        </a:xfrm>
      </p:grpSpPr>
      <p:pic>
        <p:nvPicPr>
          <p:cNvPr id="99" name="Picture 98">
            <a:extLst>
              <a:ext uri="{FF2B5EF4-FFF2-40B4-BE49-F238E27FC236}">
                <a16:creationId xmlns:a16="http://schemas.microsoft.com/office/drawing/2014/main" id="{83543A10-04EE-49E0-A9DE-22E1FAB9AED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13" name="Google Shape;413;p49"/>
          <p:cNvSpPr txBox="1">
            <a:spLocks noGrp="1"/>
          </p:cNvSpPr>
          <p:nvPr>
            <p:ph type="ctrTitle" idx="4294967295"/>
          </p:nvPr>
        </p:nvSpPr>
        <p:spPr>
          <a:xfrm>
            <a:off x="1032933" y="4534958"/>
            <a:ext cx="10127192" cy="931340"/>
          </a:xfrm>
          <a:prstGeom prst="rect">
            <a:avLst/>
          </a:prstGeom>
        </p:spPr>
        <p:txBody>
          <a:bodyPr spcFirstLastPara="1" vert="horz" lIns="91440" tIns="45720" rIns="91440" bIns="45720" rtlCol="0" anchor="b" anchorCtr="0">
            <a:normAutofit/>
          </a:bodyPr>
          <a:lstStyle/>
          <a:p>
            <a:pPr marL="0" lvl="0" indent="0" algn="r">
              <a:spcAft>
                <a:spcPts val="0"/>
              </a:spcAft>
              <a:buClr>
                <a:schemeClr val="dk1"/>
              </a:buClr>
              <a:buSzPts val="6000"/>
            </a:pPr>
            <a:r>
              <a:rPr lang="en-US" sz="4000"/>
              <a:t>Nkosi!</a:t>
            </a:r>
          </a:p>
        </p:txBody>
      </p:sp>
      <p:sp>
        <p:nvSpPr>
          <p:cNvPr id="414" name="Google Shape;414;p49"/>
          <p:cNvSpPr txBox="1">
            <a:spLocks noGrp="1"/>
          </p:cNvSpPr>
          <p:nvPr>
            <p:ph type="subTitle" idx="4294967295"/>
          </p:nvPr>
        </p:nvSpPr>
        <p:spPr>
          <a:xfrm>
            <a:off x="3962399" y="5469474"/>
            <a:ext cx="7197726" cy="397926"/>
          </a:xfrm>
          <a:prstGeom prst="rect">
            <a:avLst/>
          </a:prstGeom>
        </p:spPr>
        <p:txBody>
          <a:bodyPr spcFirstLastPara="1" vert="horz" lIns="91440" tIns="45720" rIns="91440" bIns="45720" rtlCol="0" anchor="t" anchorCtr="0">
            <a:normAutofit/>
          </a:bodyPr>
          <a:lstStyle/>
          <a:p>
            <a:pPr marL="0" lvl="0" indent="0" algn="r">
              <a:lnSpc>
                <a:spcPct val="90000"/>
              </a:lnSpc>
              <a:buNone/>
            </a:pPr>
            <a:r>
              <a:rPr lang="en-US" sz="1300" b="1" cap="all"/>
              <a:t> </a:t>
            </a:r>
          </a:p>
          <a:p>
            <a:pPr marL="0" lvl="0" indent="0" algn="r">
              <a:lnSpc>
                <a:spcPct val="90000"/>
              </a:lnSpc>
              <a:buNone/>
            </a:pPr>
            <a:endParaRPr lang="en-US" sz="1300" b="1" cap="all"/>
          </a:p>
          <a:p>
            <a:pPr marL="0" lvl="0" indent="0" algn="r">
              <a:lnSpc>
                <a:spcPct val="90000"/>
              </a:lnSpc>
              <a:buNone/>
            </a:pPr>
            <a:endParaRPr lang="en-US" sz="1300" b="1" cap="all"/>
          </a:p>
        </p:txBody>
      </p:sp>
      <p:pic>
        <p:nvPicPr>
          <p:cNvPr id="5" name="Picture 4">
            <a:extLst>
              <a:ext uri="{FF2B5EF4-FFF2-40B4-BE49-F238E27FC236}">
                <a16:creationId xmlns:a16="http://schemas.microsoft.com/office/drawing/2014/main" id="{5C86E509-808E-4017-96F0-799303ABFF85}"/>
              </a:ext>
            </a:extLst>
          </p:cNvPr>
          <p:cNvPicPr>
            <a:picLocks noChangeAspect="1"/>
          </p:cNvPicPr>
          <p:nvPr/>
        </p:nvPicPr>
        <p:blipFill>
          <a:blip r:embed="rId5"/>
          <a:stretch>
            <a:fillRect/>
          </a:stretch>
        </p:blipFill>
        <p:spPr>
          <a:xfrm>
            <a:off x="922866" y="798022"/>
            <a:ext cx="6213855" cy="343315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4" name="Picture 3" descr="A picture containing light&#10;&#10;Description automatically generated">
            <a:extLst>
              <a:ext uri="{FF2B5EF4-FFF2-40B4-BE49-F238E27FC236}">
                <a16:creationId xmlns:a16="http://schemas.microsoft.com/office/drawing/2014/main" id="{CB831040-1730-4E07-9ABC-0A2E523E5B69}"/>
              </a:ext>
            </a:extLst>
          </p:cNvPr>
          <p:cNvPicPr>
            <a:picLocks noChangeAspect="1"/>
          </p:cNvPicPr>
          <p:nvPr/>
        </p:nvPicPr>
        <p:blipFill>
          <a:blip r:embed="rId6"/>
          <a:stretch>
            <a:fillRect/>
          </a:stretch>
        </p:blipFill>
        <p:spPr>
          <a:xfrm>
            <a:off x="7420627" y="645517"/>
            <a:ext cx="3738166" cy="373816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6" name="Footer Placeholder 1">
            <a:extLst>
              <a:ext uri="{FF2B5EF4-FFF2-40B4-BE49-F238E27FC236}">
                <a16:creationId xmlns:a16="http://schemas.microsoft.com/office/drawing/2014/main" id="{5C66E3AB-6EA9-4F20-956A-01BDCA6FB7B4}"/>
              </a:ext>
            </a:extLst>
          </p:cNvPr>
          <p:cNvSpPr>
            <a:spLocks noGrp="1"/>
          </p:cNvSpPr>
          <p:nvPr>
            <p:ph type="ftr" sz="quarter" idx="11"/>
          </p:nvPr>
        </p:nvSpPr>
        <p:spPr>
          <a:xfrm>
            <a:off x="3962398" y="5617573"/>
            <a:ext cx="5253319" cy="630827"/>
          </a:xfrm>
        </p:spPr>
        <p:txBody>
          <a:bodyPr vert="horz" lIns="91440" tIns="45720" rIns="91440" bIns="45720" rtlCol="0" anchor="ctr">
            <a:normAutofit/>
          </a:bodyPr>
          <a:lstStyle/>
          <a:p>
            <a:pPr defTabSz="914400">
              <a:spcAft>
                <a:spcPts val="600"/>
              </a:spcAft>
            </a:pPr>
            <a:r>
              <a:rPr lang="en-US" b="0" i="0" kern="1200">
                <a:solidFill>
                  <a:schemeClr val="tx1"/>
                </a:solidFill>
                <a:effectLst/>
                <a:latin typeface="+mn-lt"/>
                <a:ea typeface="+mn-ea"/>
                <a:cs typeface="+mn-cs"/>
              </a:rPr>
              <a:t>@CyberInAfrica  Quartercon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146"/>
        <p:cNvGrpSpPr/>
        <p:nvPr/>
      </p:nvGrpSpPr>
      <p:grpSpPr>
        <a:xfrm>
          <a:off x="0" y="0"/>
          <a:ext cx="0" cy="0"/>
          <a:chOff x="0" y="0"/>
          <a:chExt cx="0" cy="0"/>
        </a:xfrm>
      </p:grpSpPr>
      <p:sp useBgFill="1">
        <p:nvSpPr>
          <p:cNvPr id="150" name="Rectangle 88">
            <a:extLst>
              <a:ext uri="{FF2B5EF4-FFF2-40B4-BE49-F238E27FC236}">
                <a16:creationId xmlns:a16="http://schemas.microsoft.com/office/drawing/2014/main" id="{C1709A45-C6F3-4CEE-AA0F-887FAC5CAE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Google Shape;147;p15"/>
          <p:cNvSpPr txBox="1">
            <a:spLocks noGrp="1"/>
          </p:cNvSpPr>
          <p:nvPr>
            <p:ph type="title"/>
          </p:nvPr>
        </p:nvSpPr>
        <p:spPr>
          <a:xfrm>
            <a:off x="685801" y="533400"/>
            <a:ext cx="10820400" cy="1177092"/>
          </a:xfrm>
          <a:prstGeom prst="rect">
            <a:avLst/>
          </a:prstGeom>
        </p:spPr>
        <p:txBody>
          <a:bodyPr spcFirstLastPara="1" lIns="91425" tIns="45700" rIns="91425" bIns="45700" anchor="b" anchorCtr="0">
            <a:normAutofit/>
          </a:bodyPr>
          <a:lstStyle/>
          <a:p>
            <a:pPr algn="ctr">
              <a:lnSpc>
                <a:spcPct val="90000"/>
              </a:lnSpc>
              <a:spcBef>
                <a:spcPts val="0"/>
              </a:spcBef>
              <a:buClr>
                <a:schemeClr val="dk1"/>
              </a:buClr>
              <a:buSzPts val="6000"/>
            </a:pPr>
            <a:r>
              <a:rPr lang="en-US" sz="3700" b="1">
                <a:latin typeface="Bahnschrift" panose="020B0502040204020203" pitchFamily="34" charset="0"/>
              </a:rPr>
              <a:t>Engagement : Cybersecurity recruitment in africa</a:t>
            </a:r>
          </a:p>
        </p:txBody>
      </p:sp>
      <p:cxnSp>
        <p:nvCxnSpPr>
          <p:cNvPr id="151" name="Straight Connector 90">
            <a:extLst>
              <a:ext uri="{FF2B5EF4-FFF2-40B4-BE49-F238E27FC236}">
                <a16:creationId xmlns:a16="http://schemas.microsoft.com/office/drawing/2014/main" id="{26E963D7-0A73-484A-B8A2-DDBFEA123C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45629" y="1850077"/>
            <a:ext cx="50074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48" name="Google Shape;148;p15"/>
          <p:cNvSpPr txBox="1">
            <a:spLocks noGrp="1"/>
          </p:cNvSpPr>
          <p:nvPr>
            <p:ph idx="1"/>
          </p:nvPr>
        </p:nvSpPr>
        <p:spPr>
          <a:xfrm>
            <a:off x="685801" y="2243892"/>
            <a:ext cx="10820400" cy="3547308"/>
          </a:xfrm>
          <a:prstGeom prst="rect">
            <a:avLst/>
          </a:prstGeom>
        </p:spPr>
        <p:txBody>
          <a:bodyPr spcFirstLastPara="1" lIns="91425" tIns="45700" rIns="91425" bIns="45700" anchor="t" anchorCtr="0">
            <a:normAutofit/>
          </a:bodyPr>
          <a:lstStyle/>
          <a:p>
            <a:pPr>
              <a:spcBef>
                <a:spcPts val="1000"/>
              </a:spcBef>
              <a:spcAft>
                <a:spcPts val="1200"/>
              </a:spcAft>
              <a:buSzPts val="2800"/>
            </a:pPr>
            <a:r>
              <a:rPr lang="en-US" sz="2000" b="1" dirty="0"/>
              <a:t>Introduction: </a:t>
            </a:r>
            <a:r>
              <a:rPr lang="en-US" sz="2000" dirty="0"/>
              <a:t>/</a:t>
            </a:r>
            <a:r>
              <a:rPr lang="en-US" sz="2000" dirty="0" err="1"/>
              <a:t>whoami</a:t>
            </a:r>
            <a:r>
              <a:rPr lang="en-US" sz="2000" dirty="0"/>
              <a:t> </a:t>
            </a:r>
          </a:p>
          <a:p>
            <a:pPr>
              <a:spcBef>
                <a:spcPts val="1000"/>
              </a:spcBef>
              <a:spcAft>
                <a:spcPts val="1200"/>
              </a:spcAft>
              <a:buSzPts val="2800"/>
            </a:pPr>
            <a:r>
              <a:rPr lang="en-US" sz="2000" b="1" dirty="0"/>
              <a:t>Recruiting in Silicon Valley: </a:t>
            </a:r>
            <a:r>
              <a:rPr lang="en-US" sz="2000" dirty="0"/>
              <a:t>How high-tech does it</a:t>
            </a:r>
          </a:p>
          <a:p>
            <a:pPr>
              <a:spcBef>
                <a:spcPts val="1200"/>
              </a:spcBef>
              <a:spcAft>
                <a:spcPts val="1200"/>
              </a:spcAft>
              <a:buSzPts val="2800"/>
            </a:pPr>
            <a:r>
              <a:rPr lang="en-US" sz="2000" b="1" dirty="0"/>
              <a:t>Recruiting in Africa:</a:t>
            </a:r>
            <a:r>
              <a:rPr lang="en-US" sz="2000" dirty="0"/>
              <a:t> How we do it</a:t>
            </a:r>
          </a:p>
          <a:p>
            <a:pPr>
              <a:spcBef>
                <a:spcPts val="1200"/>
              </a:spcBef>
              <a:spcAft>
                <a:spcPts val="1200"/>
              </a:spcAft>
              <a:buSzPts val="2800"/>
            </a:pPr>
            <a:r>
              <a:rPr lang="en-US" sz="2000" b="1" dirty="0"/>
              <a:t>How we can improve: </a:t>
            </a:r>
            <a:r>
              <a:rPr lang="en-US" sz="2000" dirty="0"/>
              <a:t>Lessons learnt from the best</a:t>
            </a:r>
          </a:p>
          <a:p>
            <a:pPr>
              <a:spcBef>
                <a:spcPts val="1000"/>
              </a:spcBef>
              <a:spcAft>
                <a:spcPts val="1200"/>
              </a:spcAft>
              <a:buSzPts val="2800"/>
            </a:pPr>
            <a:r>
              <a:rPr lang="en-US" sz="2000" b="1" dirty="0"/>
              <a:t>Summary</a:t>
            </a:r>
            <a:endParaRPr lang="en-US" sz="2000" dirty="0"/>
          </a:p>
          <a:p>
            <a:pPr marL="0" lvl="0" indent="0" rtl="0">
              <a:spcBef>
                <a:spcPts val="1000"/>
              </a:spcBef>
              <a:spcAft>
                <a:spcPts val="0"/>
              </a:spcAft>
              <a:buClr>
                <a:schemeClr val="tx1"/>
              </a:buClr>
              <a:buSzPts val="2800"/>
              <a:buNone/>
            </a:pPr>
            <a:endParaRPr lang="en-ZA" sz="2000" dirty="0"/>
          </a:p>
          <a:p>
            <a:pPr marL="0" lvl="0" indent="0" rtl="0">
              <a:spcBef>
                <a:spcPts val="1000"/>
              </a:spcBef>
              <a:spcAft>
                <a:spcPts val="2100"/>
              </a:spcAft>
              <a:buClr>
                <a:schemeClr val="dk1"/>
              </a:buClr>
              <a:buSzPts val="2800"/>
              <a:buNone/>
            </a:pPr>
            <a:endParaRPr lang="en-ZA" sz="2000" dirty="0"/>
          </a:p>
        </p:txBody>
      </p:sp>
      <p:sp>
        <p:nvSpPr>
          <p:cNvPr id="2" name="Footer Placeholder 1">
            <a:extLst>
              <a:ext uri="{FF2B5EF4-FFF2-40B4-BE49-F238E27FC236}">
                <a16:creationId xmlns:a16="http://schemas.microsoft.com/office/drawing/2014/main" id="{8BE0FB05-781F-4EB6-88EE-F3BD5A1B6970}"/>
              </a:ext>
            </a:extLst>
          </p:cNvPr>
          <p:cNvSpPr>
            <a:spLocks noGrp="1"/>
          </p:cNvSpPr>
          <p:nvPr>
            <p:ph type="ftr" sz="quarter" idx="11"/>
          </p:nvPr>
        </p:nvSpPr>
        <p:spPr>
          <a:xfrm>
            <a:off x="685800" y="5870575"/>
            <a:ext cx="7827659" cy="377825"/>
          </a:xfrm>
        </p:spPr>
        <p:txBody>
          <a:bodyPr>
            <a:normAutofit/>
          </a:bodyPr>
          <a:lstStyle/>
          <a:p>
            <a:pPr>
              <a:spcAft>
                <a:spcPts val="600"/>
              </a:spcAft>
            </a:pPr>
            <a:r>
              <a:rPr lang="en-ZA" b="1"/>
              <a:t>@CyberInAfrica		</a:t>
            </a:r>
            <a:r>
              <a:rPr lang="en-ZA" b="1" err="1"/>
              <a:t>Quartercon</a:t>
            </a:r>
            <a:endParaRPr lang="en-ZA"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5"/>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lvl="0">
              <a:lnSpc>
                <a:spcPct val="90000"/>
              </a:lnSpc>
              <a:spcBef>
                <a:spcPts val="0"/>
              </a:spcBef>
              <a:buClr>
                <a:schemeClr val="dk1"/>
              </a:buClr>
              <a:buSzPts val="4400"/>
            </a:pPr>
            <a:r>
              <a:rPr lang="en-US" sz="3200" dirty="0"/>
              <a:t>Disclaimer</a:t>
            </a:r>
            <a:endParaRPr sz="3200" dirty="0"/>
          </a:p>
        </p:txBody>
      </p:sp>
      <p:sp>
        <p:nvSpPr>
          <p:cNvPr id="148" name="Google Shape;148;p15"/>
          <p:cNvSpPr txBox="1">
            <a:spLocks noGrp="1"/>
          </p:cNvSpPr>
          <p:nvPr>
            <p:ph idx="1"/>
          </p:nvPr>
        </p:nvSpPr>
        <p:spPr>
          <a:xfrm>
            <a:off x="685802" y="1505415"/>
            <a:ext cx="6439828" cy="4285785"/>
          </a:xfrm>
          <a:prstGeom prst="rect">
            <a:avLst/>
          </a:prstGeom>
          <a:noFill/>
          <a:ln>
            <a:noFill/>
          </a:ln>
        </p:spPr>
        <p:txBody>
          <a:bodyPr spcFirstLastPara="1" wrap="square" lIns="91425" tIns="45700" rIns="91425" bIns="45700" anchor="t" anchorCtr="0">
            <a:noAutofit/>
          </a:bodyPr>
          <a:lstStyle/>
          <a:p>
            <a:pPr>
              <a:lnSpc>
                <a:spcPct val="90000"/>
              </a:lnSpc>
              <a:spcBef>
                <a:spcPts val="1000"/>
              </a:spcBef>
              <a:spcAft>
                <a:spcPts val="0"/>
              </a:spcAft>
              <a:buSzPts val="2800"/>
            </a:pPr>
            <a:endParaRPr dirty="0"/>
          </a:p>
          <a:p>
            <a:pPr>
              <a:lnSpc>
                <a:spcPct val="90000"/>
              </a:lnSpc>
              <a:spcBef>
                <a:spcPts val="1000"/>
              </a:spcBef>
              <a:spcAft>
                <a:spcPts val="2100"/>
              </a:spcAft>
              <a:buClr>
                <a:schemeClr val="dk1"/>
              </a:buClr>
              <a:buSzPts val="2800"/>
            </a:pPr>
            <a:r>
              <a:rPr lang="en-US" dirty="0"/>
              <a:t>Opinions expressed during this talk are my own and do not represent the opinions of my employers, past, present and future nor do they represent the opinions of my business, present or future.</a:t>
            </a:r>
          </a:p>
          <a:p>
            <a:pPr>
              <a:lnSpc>
                <a:spcPct val="90000"/>
              </a:lnSpc>
              <a:spcBef>
                <a:spcPts val="1000"/>
              </a:spcBef>
              <a:spcAft>
                <a:spcPts val="2100"/>
              </a:spcAft>
              <a:buClr>
                <a:schemeClr val="dk1"/>
              </a:buClr>
              <a:buSzPts val="2800"/>
            </a:pPr>
            <a:r>
              <a:rPr lang="en-US" dirty="0"/>
              <a:t>Advice given is subjective to my own experience in Information security recruiting. My opinions are not based as a </a:t>
            </a:r>
            <a:r>
              <a:rPr lang="en-US" dirty="0" err="1"/>
              <a:t>defacto</a:t>
            </a:r>
            <a:r>
              <a:rPr lang="en-US" dirty="0"/>
              <a:t> authority on the matter, but merely first hand account. </a:t>
            </a:r>
          </a:p>
          <a:p>
            <a:pPr>
              <a:lnSpc>
                <a:spcPct val="90000"/>
              </a:lnSpc>
              <a:spcBef>
                <a:spcPts val="1000"/>
              </a:spcBef>
              <a:spcAft>
                <a:spcPts val="2100"/>
              </a:spcAft>
              <a:buClr>
                <a:schemeClr val="dk1"/>
              </a:buClr>
              <a:buSzPts val="2800"/>
            </a:pPr>
            <a:r>
              <a:rPr lang="en-US" dirty="0"/>
              <a:t>Take all that I say onboard, 1 thing of what I say onboard, or none, I am happy!</a:t>
            </a:r>
            <a:endParaRPr dirty="0"/>
          </a:p>
        </p:txBody>
      </p:sp>
      <p:sp>
        <p:nvSpPr>
          <p:cNvPr id="2" name="Footer Placeholder 1">
            <a:extLst>
              <a:ext uri="{FF2B5EF4-FFF2-40B4-BE49-F238E27FC236}">
                <a16:creationId xmlns:a16="http://schemas.microsoft.com/office/drawing/2014/main" id="{8BE0FB05-781F-4EB6-88EE-F3BD5A1B6970}"/>
              </a:ext>
            </a:extLst>
          </p:cNvPr>
          <p:cNvSpPr>
            <a:spLocks noGrp="1"/>
          </p:cNvSpPr>
          <p:nvPr>
            <p:ph type="ftr" sz="quarter" idx="11"/>
          </p:nvPr>
        </p:nvSpPr>
        <p:spPr/>
        <p:txBody>
          <a:bodyPr/>
          <a:lstStyle/>
          <a:p>
            <a:r>
              <a:rPr lang="en-ZA" sz="1400" b="1" dirty="0">
                <a:solidFill>
                  <a:schemeClr val="tx1">
                    <a:lumMod val="65000"/>
                  </a:schemeClr>
                </a:solidFill>
              </a:rPr>
              <a:t>@CyberInAfrica		</a:t>
            </a:r>
            <a:r>
              <a:rPr lang="en-ZA" sz="1400" b="1" dirty="0" err="1">
                <a:solidFill>
                  <a:schemeClr val="tx1">
                    <a:lumMod val="65000"/>
                  </a:schemeClr>
                </a:solidFill>
              </a:rPr>
              <a:t>Quartercon</a:t>
            </a:r>
            <a:endParaRPr lang="en-ZA" sz="1400" b="1" dirty="0">
              <a:solidFill>
                <a:schemeClr val="tx1">
                  <a:lumMod val="65000"/>
                </a:schemeClr>
              </a:solidFill>
            </a:endParaRPr>
          </a:p>
        </p:txBody>
      </p:sp>
      <p:pic>
        <p:nvPicPr>
          <p:cNvPr id="2050" name="Picture 2" descr="Fbi Warning 90S GIF">
            <a:extLst>
              <a:ext uri="{FF2B5EF4-FFF2-40B4-BE49-F238E27FC236}">
                <a16:creationId xmlns:a16="http://schemas.microsoft.com/office/drawing/2014/main" id="{1C71B192-1B90-4F3C-A5C5-15550364B78F}"/>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429500" y="2010343"/>
            <a:ext cx="4762500"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9992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6"/>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lvl="0" algn="ctr">
              <a:lnSpc>
                <a:spcPct val="90000"/>
              </a:lnSpc>
              <a:spcBef>
                <a:spcPts val="0"/>
              </a:spcBef>
              <a:buClr>
                <a:schemeClr val="dk1"/>
              </a:buClr>
              <a:buSzPts val="6000"/>
            </a:pPr>
            <a:r>
              <a:rPr lang="en-US" sz="3600" b="1" dirty="0">
                <a:latin typeface="Bahnschrift" panose="020B0502040204020203" pitchFamily="34" charset="0"/>
              </a:rPr>
              <a:t>Cybersecurity recruitment in </a:t>
            </a:r>
            <a:r>
              <a:rPr lang="en-US" sz="3600" b="1" dirty="0" err="1">
                <a:latin typeface="Bahnschrift" panose="020B0502040204020203" pitchFamily="34" charset="0"/>
              </a:rPr>
              <a:t>africa</a:t>
            </a:r>
            <a:endParaRPr sz="3600" b="1" dirty="0">
              <a:latin typeface="Bahnschrift" panose="020B0502040204020203" pitchFamily="34" charset="0"/>
            </a:endParaRPr>
          </a:p>
        </p:txBody>
      </p:sp>
      <p:sp>
        <p:nvSpPr>
          <p:cNvPr id="5" name="Footer Placeholder 1">
            <a:extLst>
              <a:ext uri="{FF2B5EF4-FFF2-40B4-BE49-F238E27FC236}">
                <a16:creationId xmlns:a16="http://schemas.microsoft.com/office/drawing/2014/main" id="{20E4B865-ED0B-4806-8392-0EB0FA2C3B09}"/>
              </a:ext>
            </a:extLst>
          </p:cNvPr>
          <p:cNvSpPr>
            <a:spLocks noGrp="1"/>
          </p:cNvSpPr>
          <p:nvPr>
            <p:ph type="ftr" sz="quarter" idx="11"/>
          </p:nvPr>
        </p:nvSpPr>
        <p:spPr/>
        <p:txBody>
          <a:bodyPr/>
          <a:lstStyle/>
          <a:p>
            <a:r>
              <a:rPr lang="en-ZA" sz="1400" b="1">
                <a:solidFill>
                  <a:schemeClr val="tx1">
                    <a:lumMod val="65000"/>
                  </a:schemeClr>
                </a:solidFill>
              </a:rPr>
              <a:t>@CyberInAfrica  Quartercon</a:t>
            </a:r>
            <a:endParaRPr lang="en-ZA" sz="1400" b="1" dirty="0">
              <a:solidFill>
                <a:schemeClr val="tx1">
                  <a:lumMod val="65000"/>
                </a:schemeClr>
              </a:solidFill>
            </a:endParaRPr>
          </a:p>
        </p:txBody>
      </p:sp>
      <p:sp>
        <p:nvSpPr>
          <p:cNvPr id="154" name="Google Shape;154;p16"/>
          <p:cNvSpPr txBox="1"/>
          <p:nvPr/>
        </p:nvSpPr>
        <p:spPr>
          <a:xfrm>
            <a:off x="8225500" y="4894025"/>
            <a:ext cx="3180600" cy="1470900"/>
          </a:xfrm>
          <a:prstGeom prst="rect">
            <a:avLst/>
          </a:prstGeom>
          <a:noFill/>
          <a:ln>
            <a:noFill/>
          </a:ln>
        </p:spPr>
        <p:txBody>
          <a:bodyPr spcFirstLastPara="1" wrap="square" lIns="91425" tIns="91425" rIns="91425" bIns="91425" anchor="t" anchorCtr="0">
            <a:noAutofit/>
          </a:bodyPr>
          <a:lstStyle/>
          <a:p>
            <a:pPr lvl="0" algn="l" rtl="0">
              <a:lnSpc>
                <a:spcPct val="90000"/>
              </a:lnSpc>
              <a:spcBef>
                <a:spcPts val="1000"/>
              </a:spcBef>
              <a:spcAft>
                <a:spcPts val="0"/>
              </a:spcAft>
              <a:buClr>
                <a:schemeClr val="dk1"/>
              </a:buClr>
              <a:buSzPts val="3600"/>
            </a:pPr>
            <a:r>
              <a:rPr lang="en-US" sz="3600" b="1" dirty="0">
                <a:solidFill>
                  <a:schemeClr val="lt1"/>
                </a:solidFill>
                <a:latin typeface="Lato"/>
                <a:ea typeface="Lato"/>
                <a:cs typeface="Lato"/>
                <a:sym typeface="Lato"/>
              </a:rPr>
              <a:t>Introduction</a:t>
            </a:r>
            <a:endParaRPr sz="3600" b="1" dirty="0">
              <a:solidFill>
                <a:schemeClr val="lt1"/>
              </a:solidFill>
              <a:latin typeface="Lato"/>
              <a:ea typeface="Lato"/>
              <a:cs typeface="Lato"/>
              <a:sym typeface="Lato"/>
            </a:endParaRPr>
          </a:p>
          <a:p>
            <a:pPr lvl="0" algn="l" rtl="0">
              <a:lnSpc>
                <a:spcPct val="90000"/>
              </a:lnSpc>
              <a:spcBef>
                <a:spcPts val="1000"/>
              </a:spcBef>
              <a:spcAft>
                <a:spcPts val="0"/>
              </a:spcAft>
              <a:buClr>
                <a:schemeClr val="dk1"/>
              </a:buClr>
              <a:buSzPts val="2800"/>
            </a:pPr>
            <a:r>
              <a:rPr lang="en-US" sz="1700" b="1" dirty="0">
                <a:solidFill>
                  <a:schemeClr val="lt1"/>
                </a:solidFill>
                <a:latin typeface="Lato"/>
                <a:ea typeface="Lato"/>
                <a:cs typeface="Lato"/>
                <a:sym typeface="Lato"/>
              </a:rPr>
              <a:t> </a:t>
            </a:r>
            <a:r>
              <a:rPr lang="en-US" sz="1700" dirty="0">
                <a:solidFill>
                  <a:schemeClr val="lt1"/>
                </a:solidFill>
                <a:latin typeface="Lato"/>
                <a:ea typeface="Lato"/>
                <a:cs typeface="Lato"/>
                <a:sym typeface="Lato"/>
              </a:rPr>
              <a:t>/</a:t>
            </a:r>
            <a:r>
              <a:rPr lang="en-US" sz="1700" dirty="0" err="1">
                <a:solidFill>
                  <a:schemeClr val="lt1"/>
                </a:solidFill>
                <a:latin typeface="Lato"/>
                <a:ea typeface="Lato"/>
                <a:cs typeface="Lato"/>
                <a:sym typeface="Lato"/>
              </a:rPr>
              <a:t>whoami</a:t>
            </a:r>
            <a:r>
              <a:rPr lang="en-US" sz="1700" dirty="0">
                <a:solidFill>
                  <a:schemeClr val="lt1"/>
                </a:solidFill>
                <a:latin typeface="Lato"/>
                <a:ea typeface="Lato"/>
                <a:cs typeface="Lato"/>
                <a:sym typeface="Lato"/>
              </a:rPr>
              <a:t> /ipconfig all</a:t>
            </a:r>
            <a:endParaRPr sz="1700" dirty="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838200" y="-137309"/>
            <a:ext cx="10515600" cy="1325700"/>
          </a:xfrm>
          <a:prstGeom prst="rect">
            <a:avLst/>
          </a:prstGeom>
          <a:noFill/>
          <a:ln>
            <a:noFill/>
          </a:ln>
        </p:spPr>
        <p:txBody>
          <a:bodyPr spcFirstLastPara="1" wrap="square" lIns="91425" tIns="45700" rIns="91425" bIns="45700" anchor="ctr" anchorCtr="0">
            <a:noAutofit/>
          </a:bodyPr>
          <a:lstStyle/>
          <a:p>
            <a:pPr marL="0" indent="0" algn="ctr">
              <a:lnSpc>
                <a:spcPct val="90000"/>
              </a:lnSpc>
              <a:spcBef>
                <a:spcPts val="0"/>
              </a:spcBef>
              <a:spcAft>
                <a:spcPts val="0"/>
              </a:spcAft>
              <a:buClr>
                <a:schemeClr val="dk1"/>
              </a:buClr>
              <a:buSzPts val="6000"/>
            </a:pPr>
            <a:r>
              <a:rPr lang="en-US" b="1" dirty="0">
                <a:latin typeface="Bahnschrift" panose="020B0502040204020203" pitchFamily="34" charset="0"/>
              </a:rPr>
              <a:t>Introduction ~$ career/ ls -la</a:t>
            </a:r>
            <a:endParaRPr b="1" dirty="0">
              <a:latin typeface="Bahnschrift" panose="020B0502040204020203" pitchFamily="34" charset="0"/>
            </a:endParaRPr>
          </a:p>
        </p:txBody>
      </p:sp>
      <p:sp>
        <p:nvSpPr>
          <p:cNvPr id="160" name="Google Shape;160;p17"/>
          <p:cNvSpPr txBox="1">
            <a:spLocks noGrp="1"/>
          </p:cNvSpPr>
          <p:nvPr>
            <p:ph idx="1"/>
          </p:nvPr>
        </p:nvSpPr>
        <p:spPr>
          <a:xfrm>
            <a:off x="567381" y="2025977"/>
            <a:ext cx="9613861" cy="3599316"/>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sz="2800" b="1" dirty="0"/>
              <a:t>Charles H Wroth (google me!)</a:t>
            </a:r>
            <a:endParaRPr sz="2800" b="1" dirty="0"/>
          </a:p>
          <a:p>
            <a:pPr marL="63500" lvl="0" indent="0" algn="l" rtl="0">
              <a:lnSpc>
                <a:spcPct val="90000"/>
              </a:lnSpc>
              <a:spcBef>
                <a:spcPts val="0"/>
              </a:spcBef>
              <a:spcAft>
                <a:spcPts val="0"/>
              </a:spcAft>
              <a:buSzPts val="1800"/>
              <a:buNone/>
            </a:pPr>
            <a:r>
              <a:rPr lang="en-US" sz="1800" dirty="0"/>
              <a:t>*</a:t>
            </a:r>
            <a:r>
              <a:rPr lang="en-US" sz="1800" b="1" dirty="0"/>
              <a:t>6 Years: Former British Airborne (3 PARA) UK</a:t>
            </a:r>
            <a:endParaRPr sz="1800" b="1" dirty="0"/>
          </a:p>
          <a:p>
            <a:pPr marL="63500" lvl="0" indent="0" algn="l" rtl="0">
              <a:lnSpc>
                <a:spcPct val="90000"/>
              </a:lnSpc>
              <a:spcBef>
                <a:spcPts val="0"/>
              </a:spcBef>
              <a:spcAft>
                <a:spcPts val="0"/>
              </a:spcAft>
              <a:buSzPts val="1800"/>
              <a:buNone/>
            </a:pPr>
            <a:r>
              <a:rPr lang="en-US" sz="1800" dirty="0"/>
              <a:t>*</a:t>
            </a:r>
            <a:r>
              <a:rPr lang="en-US" sz="1800" b="1" dirty="0"/>
              <a:t>6 Years :High Risk Security Advisor (</a:t>
            </a:r>
            <a:r>
              <a:rPr lang="en-US" sz="1800" b="1" dirty="0" err="1"/>
              <a:t>PhysSec</a:t>
            </a:r>
            <a:r>
              <a:rPr lang="en-US" sz="1800" b="1" dirty="0"/>
              <a:t>)</a:t>
            </a:r>
            <a:endParaRPr sz="1800" b="1" dirty="0"/>
          </a:p>
          <a:p>
            <a:pPr marL="63500" lvl="0" indent="0" algn="l" rtl="0">
              <a:lnSpc>
                <a:spcPct val="90000"/>
              </a:lnSpc>
              <a:spcBef>
                <a:spcPts val="0"/>
              </a:spcBef>
              <a:spcAft>
                <a:spcPts val="0"/>
              </a:spcAft>
              <a:buSzPts val="1800"/>
              <a:buNone/>
            </a:pPr>
            <a:r>
              <a:rPr lang="en-US" sz="1800" dirty="0"/>
              <a:t>  -O&amp;G (Mozambique)</a:t>
            </a:r>
            <a:endParaRPr sz="1800" dirty="0"/>
          </a:p>
          <a:p>
            <a:pPr marL="63500" lvl="0" indent="0" algn="l" rtl="0">
              <a:lnSpc>
                <a:spcPct val="90000"/>
              </a:lnSpc>
              <a:spcBef>
                <a:spcPts val="0"/>
              </a:spcBef>
              <a:spcAft>
                <a:spcPts val="0"/>
              </a:spcAft>
              <a:buSzPts val="1800"/>
              <a:buNone/>
            </a:pPr>
            <a:r>
              <a:rPr lang="en-US" sz="1800" dirty="0"/>
              <a:t>  -Mining and Minerals (Sierra Leone, Mozambique)</a:t>
            </a:r>
            <a:endParaRPr sz="1800" dirty="0"/>
          </a:p>
          <a:p>
            <a:pPr marL="63500" lvl="0" indent="0" algn="l" rtl="0">
              <a:lnSpc>
                <a:spcPct val="90000"/>
              </a:lnSpc>
              <a:spcBef>
                <a:spcPts val="0"/>
              </a:spcBef>
              <a:spcAft>
                <a:spcPts val="0"/>
              </a:spcAft>
              <a:buSzPts val="1800"/>
              <a:buNone/>
            </a:pPr>
            <a:r>
              <a:rPr lang="en-US" sz="1800" dirty="0"/>
              <a:t>  -Anti-Piracy (Rovuma Basin)</a:t>
            </a:r>
            <a:endParaRPr sz="1800" dirty="0"/>
          </a:p>
          <a:p>
            <a:pPr marL="63500" lvl="0" indent="0" algn="l" rtl="0">
              <a:lnSpc>
                <a:spcPct val="90000"/>
              </a:lnSpc>
              <a:spcBef>
                <a:spcPts val="0"/>
              </a:spcBef>
              <a:spcAft>
                <a:spcPts val="0"/>
              </a:spcAft>
              <a:buSzPts val="1800"/>
              <a:buNone/>
            </a:pPr>
            <a:r>
              <a:rPr lang="en-US" sz="1800" dirty="0"/>
              <a:t>  -HECPO (Iraq)</a:t>
            </a:r>
            <a:endParaRPr sz="1800" dirty="0"/>
          </a:p>
          <a:p>
            <a:pPr marL="63500" lvl="0" indent="0" algn="l" rtl="0">
              <a:lnSpc>
                <a:spcPct val="90000"/>
              </a:lnSpc>
              <a:spcBef>
                <a:spcPts val="0"/>
              </a:spcBef>
              <a:spcAft>
                <a:spcPts val="0"/>
              </a:spcAft>
              <a:buSzPts val="1800"/>
              <a:buNone/>
            </a:pPr>
            <a:r>
              <a:rPr lang="en-US" sz="1800" dirty="0"/>
              <a:t>  -Coxswain (Mozambique)</a:t>
            </a:r>
            <a:endParaRPr sz="1800" dirty="0"/>
          </a:p>
          <a:p>
            <a:pPr marL="63500" lvl="0" indent="0" algn="l" rtl="0">
              <a:lnSpc>
                <a:spcPct val="90000"/>
              </a:lnSpc>
              <a:spcBef>
                <a:spcPts val="0"/>
              </a:spcBef>
              <a:spcAft>
                <a:spcPts val="0"/>
              </a:spcAft>
              <a:buSzPts val="1800"/>
              <a:buNone/>
            </a:pPr>
            <a:r>
              <a:rPr lang="en-US" sz="1800" dirty="0"/>
              <a:t>  -Team Medic</a:t>
            </a:r>
            <a:endParaRPr sz="1800" dirty="0"/>
          </a:p>
          <a:p>
            <a:pPr marL="63500" lvl="0" indent="0" algn="l" rtl="0">
              <a:lnSpc>
                <a:spcPct val="90000"/>
              </a:lnSpc>
              <a:spcBef>
                <a:spcPts val="0"/>
              </a:spcBef>
              <a:spcAft>
                <a:spcPts val="0"/>
              </a:spcAft>
              <a:buSzPts val="1800"/>
              <a:buNone/>
            </a:pPr>
            <a:r>
              <a:rPr lang="en-US" sz="1800" dirty="0"/>
              <a:t>*</a:t>
            </a:r>
            <a:r>
              <a:rPr lang="en-US" sz="1800" b="1" dirty="0"/>
              <a:t>3 Years: Technical Security Recruiter</a:t>
            </a:r>
            <a:endParaRPr sz="1800" b="1" dirty="0"/>
          </a:p>
          <a:p>
            <a:pPr marL="63500" lvl="0" indent="0" algn="l" rtl="0">
              <a:lnSpc>
                <a:spcPct val="90000"/>
              </a:lnSpc>
              <a:spcBef>
                <a:spcPts val="0"/>
              </a:spcBef>
              <a:spcAft>
                <a:spcPts val="0"/>
              </a:spcAft>
              <a:buSzPts val="1800"/>
              <a:buNone/>
            </a:pPr>
            <a:r>
              <a:rPr lang="en-US" sz="1800" dirty="0"/>
              <a:t>-Technically advanced security hiring (USA, UK, RSA)</a:t>
            </a:r>
            <a:endParaRPr sz="1800" dirty="0"/>
          </a:p>
          <a:p>
            <a:pPr marL="63500" lvl="0" indent="0" algn="l" rtl="0">
              <a:lnSpc>
                <a:spcPct val="90000"/>
              </a:lnSpc>
              <a:spcBef>
                <a:spcPts val="0"/>
              </a:spcBef>
              <a:spcAft>
                <a:spcPts val="0"/>
              </a:spcAft>
              <a:buSzPts val="1800"/>
              <a:buNone/>
            </a:pPr>
            <a:r>
              <a:rPr lang="en-US" sz="1800" dirty="0"/>
              <a:t>-B Sides Cape Town Co-Organizer (Logistics)</a:t>
            </a:r>
            <a:endParaRPr sz="1800" dirty="0"/>
          </a:p>
          <a:p>
            <a:pPr marL="63500" lvl="0" indent="0" algn="l" rtl="0">
              <a:lnSpc>
                <a:spcPct val="90000"/>
              </a:lnSpc>
              <a:spcBef>
                <a:spcPts val="0"/>
              </a:spcBef>
              <a:spcAft>
                <a:spcPts val="0"/>
              </a:spcAft>
              <a:buSzPts val="1800"/>
              <a:buNone/>
            </a:pPr>
            <a:r>
              <a:rPr lang="en-US" sz="1800" dirty="0"/>
              <a:t>-Hack South Founder/Root</a:t>
            </a:r>
            <a:endParaRPr sz="1800" dirty="0"/>
          </a:p>
          <a:p>
            <a:pPr marL="63500" lvl="0" indent="0" algn="l" rtl="0">
              <a:lnSpc>
                <a:spcPct val="90000"/>
              </a:lnSpc>
              <a:spcBef>
                <a:spcPts val="0"/>
              </a:spcBef>
              <a:spcAft>
                <a:spcPts val="0"/>
              </a:spcAft>
              <a:buSzPts val="1800"/>
              <a:buNone/>
            </a:pPr>
            <a:r>
              <a:rPr lang="en-US" sz="1800" dirty="0"/>
              <a:t>-Working to become a DFIR Consultant</a:t>
            </a:r>
          </a:p>
          <a:p>
            <a:pPr marL="63500" lvl="0" indent="0" algn="l" rtl="0">
              <a:lnSpc>
                <a:spcPct val="90000"/>
              </a:lnSpc>
              <a:spcBef>
                <a:spcPts val="0"/>
              </a:spcBef>
              <a:spcAft>
                <a:spcPts val="0"/>
              </a:spcAft>
              <a:buSzPts val="1800"/>
              <a:buNone/>
            </a:pPr>
            <a:r>
              <a:rPr lang="en-US" sz="1800" dirty="0"/>
              <a:t>-Noob level </a:t>
            </a:r>
            <a:r>
              <a:rPr lang="en-US" sz="1800" dirty="0" err="1"/>
              <a:t>CTF’er</a:t>
            </a:r>
            <a:r>
              <a:rPr lang="en-US" sz="1800" dirty="0"/>
              <a:t> aka BASE64 Decoder</a:t>
            </a:r>
            <a:endParaRPr sz="1800" dirty="0"/>
          </a:p>
          <a:p>
            <a:pPr marL="0" lvl="0" indent="0" algn="l" rtl="0">
              <a:lnSpc>
                <a:spcPct val="90000"/>
              </a:lnSpc>
              <a:spcBef>
                <a:spcPts val="1000"/>
              </a:spcBef>
              <a:spcAft>
                <a:spcPts val="0"/>
              </a:spcAft>
              <a:buClr>
                <a:schemeClr val="dk1"/>
              </a:buClr>
              <a:buSzPts val="2800"/>
              <a:buNone/>
            </a:pPr>
            <a:endParaRPr sz="1800" dirty="0"/>
          </a:p>
        </p:txBody>
      </p:sp>
      <p:sp>
        <p:nvSpPr>
          <p:cNvPr id="8" name="Footer Placeholder 1">
            <a:extLst>
              <a:ext uri="{FF2B5EF4-FFF2-40B4-BE49-F238E27FC236}">
                <a16:creationId xmlns:a16="http://schemas.microsoft.com/office/drawing/2014/main" id="{744F2DBF-06C5-4D14-89D9-6A39D212F208}"/>
              </a:ext>
            </a:extLst>
          </p:cNvPr>
          <p:cNvSpPr>
            <a:spLocks noGrp="1"/>
          </p:cNvSpPr>
          <p:nvPr>
            <p:ph type="ftr" sz="quarter" idx="11"/>
          </p:nvPr>
        </p:nvSpPr>
        <p:spPr>
          <a:xfrm>
            <a:off x="567381" y="6310312"/>
            <a:ext cx="6870660" cy="365125"/>
          </a:xfrm>
        </p:spPr>
        <p:txBody>
          <a:bodyPr/>
          <a:lstStyle/>
          <a:p>
            <a:r>
              <a:rPr lang="en-ZA" sz="1400" b="1">
                <a:solidFill>
                  <a:schemeClr val="tx1">
                    <a:lumMod val="65000"/>
                  </a:schemeClr>
                </a:solidFill>
              </a:rPr>
              <a:t>@CyberInAfrica  Quartercon</a:t>
            </a:r>
            <a:endParaRPr lang="en-ZA" sz="1400" b="1" dirty="0">
              <a:solidFill>
                <a:schemeClr val="tx1">
                  <a:lumMod val="65000"/>
                </a:schemeClr>
              </a:solidFill>
            </a:endParaRPr>
          </a:p>
        </p:txBody>
      </p:sp>
      <p:pic>
        <p:nvPicPr>
          <p:cNvPr id="163" name="Google Shape;163;p17"/>
          <p:cNvPicPr preferRelativeResize="0">
            <a:picLocks noGrp="1"/>
          </p:cNvPicPr>
          <p:nvPr>
            <p:ph type="body" idx="4294967295"/>
          </p:nvPr>
        </p:nvPicPr>
        <p:blipFill rotWithShape="1">
          <a:blip r:embed="rId3">
            <a:alphaModFix/>
          </a:blip>
          <a:srcRect b="24998"/>
          <a:stretch/>
        </p:blipFill>
        <p:spPr>
          <a:xfrm>
            <a:off x="6386769" y="5098737"/>
            <a:ext cx="2355850" cy="1325563"/>
          </a:xfrm>
          <a:prstGeom prst="rect">
            <a:avLst/>
          </a:prstGeom>
          <a:noFill/>
          <a:ln>
            <a:noFill/>
          </a:ln>
        </p:spPr>
      </p:pic>
      <p:pic>
        <p:nvPicPr>
          <p:cNvPr id="161" name="Google Shape;161;p17"/>
          <p:cNvPicPr preferRelativeResize="0"/>
          <p:nvPr/>
        </p:nvPicPr>
        <p:blipFill>
          <a:blip r:embed="rId4">
            <a:alphaModFix/>
          </a:blip>
          <a:stretch>
            <a:fillRect/>
          </a:stretch>
        </p:blipFill>
        <p:spPr>
          <a:xfrm>
            <a:off x="8742619" y="3505000"/>
            <a:ext cx="2882000" cy="2919300"/>
          </a:xfrm>
          <a:prstGeom prst="rect">
            <a:avLst/>
          </a:prstGeom>
          <a:noFill/>
          <a:ln>
            <a:noFill/>
          </a:ln>
        </p:spPr>
      </p:pic>
      <p:pic>
        <p:nvPicPr>
          <p:cNvPr id="162" name="Google Shape;162;p17"/>
          <p:cNvPicPr preferRelativeResize="0"/>
          <p:nvPr/>
        </p:nvPicPr>
        <p:blipFill>
          <a:blip r:embed="rId5">
            <a:alphaModFix/>
          </a:blip>
          <a:stretch>
            <a:fillRect/>
          </a:stretch>
        </p:blipFill>
        <p:spPr>
          <a:xfrm>
            <a:off x="8146125" y="868050"/>
            <a:ext cx="3542175" cy="2636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lvl="0" algn="ctr">
              <a:lnSpc>
                <a:spcPct val="90000"/>
              </a:lnSpc>
              <a:spcBef>
                <a:spcPts val="0"/>
              </a:spcBef>
              <a:buClr>
                <a:schemeClr val="dk1"/>
              </a:buClr>
              <a:buSzPts val="6000"/>
            </a:pPr>
            <a:r>
              <a:rPr lang="en-US" sz="3600" b="1" dirty="0">
                <a:latin typeface="Bahnschrift" panose="020B0502040204020203" pitchFamily="34" charset="0"/>
              </a:rPr>
              <a:t>Cybersecurity recruitment in </a:t>
            </a:r>
            <a:r>
              <a:rPr lang="en-US" sz="3600" b="1" dirty="0" err="1">
                <a:latin typeface="Bahnschrift" panose="020B0502040204020203" pitchFamily="34" charset="0"/>
              </a:rPr>
              <a:t>africa</a:t>
            </a:r>
            <a:endParaRPr sz="3600" b="1" dirty="0">
              <a:latin typeface="Bahnschrift" panose="020B0502040204020203" pitchFamily="34" charset="0"/>
            </a:endParaRPr>
          </a:p>
        </p:txBody>
      </p:sp>
      <p:sp>
        <p:nvSpPr>
          <p:cNvPr id="5" name="Footer Placeholder 1">
            <a:extLst>
              <a:ext uri="{FF2B5EF4-FFF2-40B4-BE49-F238E27FC236}">
                <a16:creationId xmlns:a16="http://schemas.microsoft.com/office/drawing/2014/main" id="{C41E16E4-3225-44C3-859A-762CE8683CCD}"/>
              </a:ext>
            </a:extLst>
          </p:cNvPr>
          <p:cNvSpPr>
            <a:spLocks noGrp="1"/>
          </p:cNvSpPr>
          <p:nvPr>
            <p:ph type="ftr" sz="quarter" idx="11"/>
          </p:nvPr>
        </p:nvSpPr>
        <p:spPr/>
        <p:txBody>
          <a:bodyPr/>
          <a:lstStyle/>
          <a:p>
            <a:r>
              <a:rPr lang="en-ZA" sz="1400" b="1">
                <a:solidFill>
                  <a:schemeClr val="tx1">
                    <a:lumMod val="65000"/>
                  </a:schemeClr>
                </a:solidFill>
              </a:rPr>
              <a:t>@CyberInAfrica  Quartercon</a:t>
            </a:r>
            <a:endParaRPr lang="en-ZA" sz="1400" b="1" dirty="0">
              <a:solidFill>
                <a:schemeClr val="tx1">
                  <a:lumMod val="65000"/>
                </a:schemeClr>
              </a:solidFill>
            </a:endParaRPr>
          </a:p>
        </p:txBody>
      </p:sp>
      <p:sp>
        <p:nvSpPr>
          <p:cNvPr id="177" name="Google Shape;177;p19"/>
          <p:cNvSpPr txBox="1"/>
          <p:nvPr/>
        </p:nvSpPr>
        <p:spPr>
          <a:xfrm>
            <a:off x="6221506" y="4470568"/>
            <a:ext cx="5970494" cy="1400007"/>
          </a:xfrm>
          <a:prstGeom prst="rect">
            <a:avLst/>
          </a:prstGeom>
          <a:noFill/>
          <a:ln>
            <a:noFill/>
          </a:ln>
        </p:spPr>
        <p:txBody>
          <a:bodyPr spcFirstLastPara="1" wrap="square" lIns="91425" tIns="91425" rIns="91425" bIns="91425" anchor="t" anchorCtr="0">
            <a:noAutofit/>
          </a:bodyPr>
          <a:lstStyle/>
          <a:p>
            <a:pPr lvl="0">
              <a:lnSpc>
                <a:spcPct val="90000"/>
              </a:lnSpc>
              <a:spcBef>
                <a:spcPts val="1000"/>
              </a:spcBef>
              <a:buClr>
                <a:schemeClr val="dk1"/>
              </a:buClr>
              <a:buSzPts val="2800"/>
            </a:pPr>
            <a:r>
              <a:rPr lang="en-US" sz="3600" b="1" dirty="0">
                <a:latin typeface="Bahnschrift" panose="020B0502040204020203" pitchFamily="34" charset="0"/>
              </a:rPr>
              <a:t>Recruiting in Silicon Valley </a:t>
            </a:r>
            <a:r>
              <a:rPr lang="en-US" dirty="0"/>
              <a:t>How high-tech does it</a:t>
            </a:r>
            <a:endParaRPr sz="2400" b="1" dirty="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title"/>
          </p:nvPr>
        </p:nvSpPr>
        <p:spPr>
          <a:xfrm>
            <a:off x="685801" y="457200"/>
            <a:ext cx="10131425" cy="1456267"/>
          </a:xfrm>
          <a:prstGeom prst="rect">
            <a:avLst/>
          </a:prstGeom>
          <a:noFill/>
          <a:ln>
            <a:noFill/>
          </a:ln>
        </p:spPr>
        <p:txBody>
          <a:bodyPr spcFirstLastPara="1" wrap="square" lIns="91425" tIns="45700" rIns="91425" bIns="45700" anchor="ctr" anchorCtr="0">
            <a:noAutofit/>
          </a:bodyPr>
          <a:lstStyle/>
          <a:p>
            <a:pPr>
              <a:lnSpc>
                <a:spcPct val="90000"/>
              </a:lnSpc>
              <a:spcBef>
                <a:spcPts val="0"/>
              </a:spcBef>
              <a:buClr>
                <a:schemeClr val="dk1"/>
              </a:buClr>
              <a:buSzPts val="4400"/>
            </a:pPr>
            <a:r>
              <a:rPr lang="en-US" b="1" dirty="0">
                <a:latin typeface="Bahnschrift" panose="020B0502040204020203" pitchFamily="34" charset="0"/>
              </a:rPr>
              <a:t>Recruiting in Silicon Valley</a:t>
            </a:r>
            <a:br>
              <a:rPr lang="en-US" b="1" dirty="0">
                <a:latin typeface="Bahnschrift" panose="020B0502040204020203" pitchFamily="34" charset="0"/>
              </a:rPr>
            </a:br>
            <a:r>
              <a:rPr lang="en-US" sz="2800" dirty="0">
                <a:latin typeface="Bahnschrift" panose="020B0502040204020203" pitchFamily="34" charset="0"/>
              </a:rPr>
              <a:t>How high-tech does it</a:t>
            </a:r>
            <a:br>
              <a:rPr lang="en-US" sz="2400" dirty="0"/>
            </a:br>
            <a:endParaRPr dirty="0"/>
          </a:p>
        </p:txBody>
      </p:sp>
      <p:sp>
        <p:nvSpPr>
          <p:cNvPr id="219" name="Google Shape;219;p23"/>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457200" lvl="0" indent="-323850" algn="l" rtl="0">
              <a:lnSpc>
                <a:spcPct val="90000"/>
              </a:lnSpc>
              <a:spcBef>
                <a:spcPts val="0"/>
              </a:spcBef>
              <a:spcAft>
                <a:spcPts val="0"/>
              </a:spcAft>
              <a:buClr>
                <a:srgbClr val="FFFFFF"/>
              </a:buClr>
              <a:buSzPts val="1500"/>
              <a:buChar char="●"/>
            </a:pPr>
            <a:r>
              <a:rPr lang="en-US" sz="4000" b="1" dirty="0">
                <a:solidFill>
                  <a:srgbClr val="FFFFFF"/>
                </a:solidFill>
              </a:rPr>
              <a:t>Compensation</a:t>
            </a:r>
          </a:p>
          <a:p>
            <a:pPr marL="457200" lvl="0" indent="-323850" algn="l" rtl="0">
              <a:lnSpc>
                <a:spcPct val="90000"/>
              </a:lnSpc>
              <a:spcBef>
                <a:spcPts val="0"/>
              </a:spcBef>
              <a:spcAft>
                <a:spcPts val="0"/>
              </a:spcAft>
              <a:buClr>
                <a:srgbClr val="FFFFFF"/>
              </a:buClr>
              <a:buSzPts val="1500"/>
              <a:buChar char="●"/>
            </a:pPr>
            <a:r>
              <a:rPr lang="en-US" sz="4000" b="1" dirty="0">
                <a:solidFill>
                  <a:srgbClr val="FFFFFF"/>
                </a:solidFill>
              </a:rPr>
              <a:t>Valley Benefits</a:t>
            </a:r>
          </a:p>
          <a:p>
            <a:pPr marL="457200" lvl="0" indent="-323850" algn="l" rtl="0">
              <a:lnSpc>
                <a:spcPct val="90000"/>
              </a:lnSpc>
              <a:spcBef>
                <a:spcPts val="0"/>
              </a:spcBef>
              <a:spcAft>
                <a:spcPts val="0"/>
              </a:spcAft>
              <a:buClr>
                <a:srgbClr val="FFFFFF"/>
              </a:buClr>
              <a:buSzPts val="1500"/>
              <a:buChar char="●"/>
            </a:pPr>
            <a:r>
              <a:rPr lang="en-US" sz="4000" b="1" dirty="0">
                <a:solidFill>
                  <a:srgbClr val="FFFFFF"/>
                </a:solidFill>
              </a:rPr>
              <a:t>Qualifying Factors</a:t>
            </a:r>
          </a:p>
          <a:p>
            <a:pPr marL="457200" lvl="0" indent="-323850" algn="l" rtl="0">
              <a:lnSpc>
                <a:spcPct val="90000"/>
              </a:lnSpc>
              <a:spcBef>
                <a:spcPts val="0"/>
              </a:spcBef>
              <a:spcAft>
                <a:spcPts val="0"/>
              </a:spcAft>
              <a:buClr>
                <a:srgbClr val="FFFFFF"/>
              </a:buClr>
              <a:buSzPts val="1500"/>
              <a:buChar char="●"/>
            </a:pPr>
            <a:r>
              <a:rPr lang="en-US" sz="4000" b="1" dirty="0">
                <a:solidFill>
                  <a:srgbClr val="FFFFFF"/>
                </a:solidFill>
              </a:rPr>
              <a:t>Rate of Hire</a:t>
            </a:r>
          </a:p>
          <a:p>
            <a:pPr marL="457200" lvl="0" indent="-323850" algn="l" rtl="0">
              <a:lnSpc>
                <a:spcPct val="90000"/>
              </a:lnSpc>
              <a:spcBef>
                <a:spcPts val="0"/>
              </a:spcBef>
              <a:spcAft>
                <a:spcPts val="0"/>
              </a:spcAft>
              <a:buClr>
                <a:srgbClr val="FFFFFF"/>
              </a:buClr>
              <a:buSzPts val="1500"/>
              <a:buChar char="●"/>
            </a:pPr>
            <a:r>
              <a:rPr lang="en-US" sz="4000" b="1" dirty="0">
                <a:solidFill>
                  <a:srgbClr val="FFFFFF"/>
                </a:solidFill>
              </a:rPr>
              <a:t>Interview Cycle</a:t>
            </a:r>
          </a:p>
          <a:p>
            <a:pPr marL="457200" lvl="0" indent="-323850" algn="l" rtl="0">
              <a:lnSpc>
                <a:spcPct val="90000"/>
              </a:lnSpc>
              <a:spcBef>
                <a:spcPts val="0"/>
              </a:spcBef>
              <a:spcAft>
                <a:spcPts val="0"/>
              </a:spcAft>
              <a:buClr>
                <a:srgbClr val="FFFFFF"/>
              </a:buClr>
              <a:buSzPts val="1500"/>
              <a:buChar char="●"/>
            </a:pPr>
            <a:endParaRPr lang="en-US" b="1" dirty="0">
              <a:solidFill>
                <a:schemeClr val="bg1">
                  <a:lumMod val="75000"/>
                  <a:lumOff val="25000"/>
                </a:schemeClr>
              </a:solidFill>
            </a:endParaRPr>
          </a:p>
          <a:p>
            <a:pPr marL="914400" lvl="1" indent="-323850">
              <a:spcBef>
                <a:spcPts val="0"/>
              </a:spcBef>
              <a:buClr>
                <a:srgbClr val="FFFFFF"/>
              </a:buClr>
              <a:buSzPts val="1500"/>
              <a:buChar char="●"/>
            </a:pPr>
            <a:endParaRPr lang="en-US" sz="1800" b="1" dirty="0">
              <a:solidFill>
                <a:srgbClr val="FFFFFF"/>
              </a:solidFill>
            </a:endParaRPr>
          </a:p>
          <a:p>
            <a:pPr marL="0" lvl="0" indent="0" algn="l" rtl="0">
              <a:lnSpc>
                <a:spcPct val="90000"/>
              </a:lnSpc>
              <a:spcBef>
                <a:spcPts val="2100"/>
              </a:spcBef>
              <a:spcAft>
                <a:spcPts val="2100"/>
              </a:spcAft>
              <a:buNone/>
            </a:pPr>
            <a:endParaRPr sz="2400" b="1" dirty="0">
              <a:solidFill>
                <a:srgbClr val="FFFFFF"/>
              </a:solidFill>
            </a:endParaRPr>
          </a:p>
        </p:txBody>
      </p:sp>
      <p:sp>
        <p:nvSpPr>
          <p:cNvPr id="6" name="Footer Placeholder 1">
            <a:extLst>
              <a:ext uri="{FF2B5EF4-FFF2-40B4-BE49-F238E27FC236}">
                <a16:creationId xmlns:a16="http://schemas.microsoft.com/office/drawing/2014/main" id="{222D92F7-5221-4094-BC13-EE3372D90E6D}"/>
              </a:ext>
            </a:extLst>
          </p:cNvPr>
          <p:cNvSpPr>
            <a:spLocks noGrp="1"/>
          </p:cNvSpPr>
          <p:nvPr>
            <p:ph type="ftr" sz="quarter" idx="11"/>
          </p:nvPr>
        </p:nvSpPr>
        <p:spPr>
          <a:xfrm>
            <a:off x="685801" y="6248400"/>
            <a:ext cx="7827659" cy="377825"/>
          </a:xfrm>
        </p:spPr>
        <p:txBody>
          <a:bodyPr/>
          <a:lstStyle/>
          <a:p>
            <a:r>
              <a:rPr lang="en-ZA" sz="1400" b="1" dirty="0">
                <a:solidFill>
                  <a:schemeClr val="tx1">
                    <a:lumMod val="65000"/>
                  </a:schemeClr>
                </a:solidFill>
              </a:rPr>
              <a:t>@CyberInAfrica  </a:t>
            </a:r>
            <a:r>
              <a:rPr lang="en-ZA" sz="1400" b="1" dirty="0" err="1">
                <a:solidFill>
                  <a:schemeClr val="tx1">
                    <a:lumMod val="65000"/>
                  </a:schemeClr>
                </a:solidFill>
              </a:rPr>
              <a:t>Quartercon</a:t>
            </a:r>
            <a:endParaRPr lang="en-ZA" sz="1400" b="1" dirty="0">
              <a:solidFill>
                <a:schemeClr val="tx1">
                  <a:lumMod val="65000"/>
                </a:schemeClr>
              </a:solidFill>
            </a:endParaRPr>
          </a:p>
        </p:txBody>
      </p:sp>
      <p:pic>
        <p:nvPicPr>
          <p:cNvPr id="1028" name="Picture 4" descr="Silicon Valley Hbo GIF">
            <a:extLst>
              <a:ext uri="{FF2B5EF4-FFF2-40B4-BE49-F238E27FC236}">
                <a16:creationId xmlns:a16="http://schemas.microsoft.com/office/drawing/2014/main" id="{089F7C26-B6D3-486C-A821-9AE75C9DDB8A}"/>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793482" y="1684868"/>
            <a:ext cx="6398518" cy="3585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074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1000"/>
                                  </p:stCondLst>
                                  <p:childTnLst>
                                    <p:set>
                                      <p:cBhvr>
                                        <p:cTn id="6" dur="1" fill="hold">
                                          <p:stCondLst>
                                            <p:cond delay="0"/>
                                          </p:stCondLst>
                                        </p:cTn>
                                        <p:tgtEl>
                                          <p:spTgt spid="219">
                                            <p:txEl>
                                              <p:pRg st="0" end="0"/>
                                            </p:txEl>
                                          </p:spTgt>
                                        </p:tgtEl>
                                        <p:attrNameLst>
                                          <p:attrName>style.visibility</p:attrName>
                                        </p:attrNameLst>
                                      </p:cBhvr>
                                      <p:to>
                                        <p:strVal val="visible"/>
                                      </p:to>
                                    </p:set>
                                  </p:childTnLst>
                                </p:cTn>
                              </p:par>
                            </p:childTnLst>
                          </p:cTn>
                        </p:par>
                        <p:par>
                          <p:cTn id="7" fill="hold">
                            <p:stCondLst>
                              <p:cond delay="1000"/>
                            </p:stCondLst>
                            <p:childTnLst>
                              <p:par>
                                <p:cTn id="8" presetID="1" presetClass="entr" presetSubtype="0" fill="hold" nodeType="afterEffect">
                                  <p:stCondLst>
                                    <p:cond delay="1000"/>
                                  </p:stCondLst>
                                  <p:childTnLst>
                                    <p:set>
                                      <p:cBhvr>
                                        <p:cTn id="9" dur="1" fill="hold">
                                          <p:stCondLst>
                                            <p:cond delay="0"/>
                                          </p:stCondLst>
                                        </p:cTn>
                                        <p:tgtEl>
                                          <p:spTgt spid="219">
                                            <p:txEl>
                                              <p:pRg st="1" end="1"/>
                                            </p:txEl>
                                          </p:spTgt>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nodeType="afterEffect">
                                  <p:stCondLst>
                                    <p:cond delay="1000"/>
                                  </p:stCondLst>
                                  <p:childTnLst>
                                    <p:set>
                                      <p:cBhvr>
                                        <p:cTn id="12" dur="1" fill="hold">
                                          <p:stCondLst>
                                            <p:cond delay="0"/>
                                          </p:stCondLst>
                                        </p:cTn>
                                        <p:tgtEl>
                                          <p:spTgt spid="219">
                                            <p:txEl>
                                              <p:pRg st="2" end="2"/>
                                            </p:txEl>
                                          </p:spTgt>
                                        </p:tgtEl>
                                        <p:attrNameLst>
                                          <p:attrName>style.visibility</p:attrName>
                                        </p:attrNameLst>
                                      </p:cBhvr>
                                      <p:to>
                                        <p:strVal val="visible"/>
                                      </p:to>
                                    </p:set>
                                  </p:childTnLst>
                                </p:cTn>
                              </p:par>
                            </p:childTnLst>
                          </p:cTn>
                        </p:par>
                        <p:par>
                          <p:cTn id="13" fill="hold">
                            <p:stCondLst>
                              <p:cond delay="3000"/>
                            </p:stCondLst>
                            <p:childTnLst>
                              <p:par>
                                <p:cTn id="14" presetID="1" presetClass="entr" presetSubtype="0" fill="hold" nodeType="afterEffect">
                                  <p:stCondLst>
                                    <p:cond delay="1000"/>
                                  </p:stCondLst>
                                  <p:childTnLst>
                                    <p:set>
                                      <p:cBhvr>
                                        <p:cTn id="15" dur="1" fill="hold">
                                          <p:stCondLst>
                                            <p:cond delay="0"/>
                                          </p:stCondLst>
                                        </p:cTn>
                                        <p:tgtEl>
                                          <p:spTgt spid="219">
                                            <p:txEl>
                                              <p:pRg st="3" end="3"/>
                                            </p:txEl>
                                          </p:spTgt>
                                        </p:tgtEl>
                                        <p:attrNameLst>
                                          <p:attrName>style.visibility</p:attrName>
                                        </p:attrNameLst>
                                      </p:cBhvr>
                                      <p:to>
                                        <p:strVal val="visible"/>
                                      </p:to>
                                    </p:set>
                                  </p:childTnLst>
                                </p:cTn>
                              </p:par>
                            </p:childTnLst>
                          </p:cTn>
                        </p:par>
                        <p:par>
                          <p:cTn id="16" fill="hold">
                            <p:stCondLst>
                              <p:cond delay="4000"/>
                            </p:stCondLst>
                            <p:childTnLst>
                              <p:par>
                                <p:cTn id="17" presetID="1" presetClass="entr" presetSubtype="0" fill="hold" nodeType="afterEffect">
                                  <p:stCondLst>
                                    <p:cond delay="1000"/>
                                  </p:stCondLst>
                                  <p:childTnLst>
                                    <p:set>
                                      <p:cBhvr>
                                        <p:cTn id="18" dur="1" fill="hold">
                                          <p:stCondLst>
                                            <p:cond delay="0"/>
                                          </p:stCondLst>
                                        </p:cTn>
                                        <p:tgtEl>
                                          <p:spTgt spid="21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ctrTitle"/>
          </p:nvPr>
        </p:nvSpPr>
        <p:spPr>
          <a:xfrm>
            <a:off x="5308000" y="552030"/>
            <a:ext cx="6098100" cy="780600"/>
          </a:xfrm>
          <a:prstGeom prst="rect">
            <a:avLst/>
          </a:prstGeom>
          <a:noFill/>
          <a:ln>
            <a:noFill/>
          </a:ln>
        </p:spPr>
        <p:txBody>
          <a:bodyPr spcFirstLastPara="1" wrap="square" lIns="91425" tIns="45700" rIns="91425" bIns="45700" anchor="b" anchorCtr="0">
            <a:noAutofit/>
          </a:bodyPr>
          <a:lstStyle/>
          <a:p>
            <a:pPr lvl="0" algn="l">
              <a:lnSpc>
                <a:spcPct val="90000"/>
              </a:lnSpc>
              <a:spcBef>
                <a:spcPts val="0"/>
              </a:spcBef>
              <a:buClr>
                <a:schemeClr val="dk1"/>
              </a:buClr>
              <a:buSzPts val="4400"/>
            </a:pPr>
            <a:r>
              <a:rPr lang="en-US" sz="3600" b="1" dirty="0">
                <a:latin typeface="Bahnschrift" panose="020B0502040204020203" pitchFamily="34" charset="0"/>
              </a:rPr>
              <a:t>Cybersecurity recruitment in </a:t>
            </a:r>
            <a:r>
              <a:rPr lang="en-US" sz="3600" b="1" dirty="0" err="1">
                <a:latin typeface="Bahnschrift" panose="020B0502040204020203" pitchFamily="34" charset="0"/>
              </a:rPr>
              <a:t>africa</a:t>
            </a:r>
            <a:endParaRPr sz="3600" b="1" dirty="0">
              <a:latin typeface="Bahnschrift" panose="020B0502040204020203" pitchFamily="34" charset="0"/>
            </a:endParaRPr>
          </a:p>
        </p:txBody>
      </p:sp>
      <p:sp>
        <p:nvSpPr>
          <p:cNvPr id="5" name="Footer Placeholder 1">
            <a:extLst>
              <a:ext uri="{FF2B5EF4-FFF2-40B4-BE49-F238E27FC236}">
                <a16:creationId xmlns:a16="http://schemas.microsoft.com/office/drawing/2014/main" id="{0338D510-7DFB-4FBD-89C5-31DF50509CD0}"/>
              </a:ext>
            </a:extLst>
          </p:cNvPr>
          <p:cNvSpPr>
            <a:spLocks noGrp="1"/>
          </p:cNvSpPr>
          <p:nvPr>
            <p:ph type="ftr" sz="quarter" idx="11"/>
          </p:nvPr>
        </p:nvSpPr>
        <p:spPr/>
        <p:txBody>
          <a:bodyPr/>
          <a:lstStyle/>
          <a:p>
            <a:r>
              <a:rPr lang="en-ZA" sz="1400" b="1">
                <a:solidFill>
                  <a:schemeClr val="tx1">
                    <a:lumMod val="65000"/>
                  </a:schemeClr>
                </a:solidFill>
              </a:rPr>
              <a:t>@CyberInAfrica  Quartercon</a:t>
            </a:r>
            <a:endParaRPr lang="en-ZA" sz="1400" b="1" dirty="0">
              <a:solidFill>
                <a:schemeClr val="tx1">
                  <a:lumMod val="65000"/>
                </a:schemeClr>
              </a:solidFill>
            </a:endParaRPr>
          </a:p>
        </p:txBody>
      </p:sp>
      <p:sp>
        <p:nvSpPr>
          <p:cNvPr id="177" name="Google Shape;177;p19"/>
          <p:cNvSpPr txBox="1"/>
          <p:nvPr/>
        </p:nvSpPr>
        <p:spPr>
          <a:xfrm>
            <a:off x="6698800" y="4470568"/>
            <a:ext cx="5325560" cy="1217000"/>
          </a:xfrm>
          <a:prstGeom prst="rect">
            <a:avLst/>
          </a:prstGeom>
          <a:noFill/>
          <a:ln>
            <a:noFill/>
          </a:ln>
        </p:spPr>
        <p:txBody>
          <a:bodyPr spcFirstLastPara="1" wrap="square" lIns="91425" tIns="91425" rIns="91425" bIns="91425" anchor="t" anchorCtr="0">
            <a:noAutofit/>
          </a:bodyPr>
          <a:lstStyle/>
          <a:p>
            <a:pPr lvl="0">
              <a:lnSpc>
                <a:spcPct val="90000"/>
              </a:lnSpc>
              <a:spcBef>
                <a:spcPts val="1000"/>
              </a:spcBef>
              <a:buClr>
                <a:schemeClr val="dk1"/>
              </a:buClr>
              <a:buSzPts val="2800"/>
            </a:pPr>
            <a:r>
              <a:rPr lang="en-US" sz="3600" b="1" dirty="0"/>
              <a:t>Recruiting in Africa </a:t>
            </a:r>
          </a:p>
          <a:p>
            <a:pPr lvl="0">
              <a:lnSpc>
                <a:spcPct val="90000"/>
              </a:lnSpc>
              <a:spcBef>
                <a:spcPts val="1000"/>
              </a:spcBef>
              <a:buClr>
                <a:schemeClr val="dk1"/>
              </a:buClr>
              <a:buSzPts val="2800"/>
            </a:pPr>
            <a:r>
              <a:rPr lang="en-US" dirty="0"/>
              <a:t>How we do it</a:t>
            </a:r>
            <a:endParaRPr sz="2400" b="1" dirty="0">
              <a:solidFill>
                <a:schemeClr val="lt1"/>
              </a:solidFill>
              <a:latin typeface="Lato"/>
              <a:ea typeface="Lato"/>
              <a:cs typeface="Lato"/>
              <a:sym typeface="Lato"/>
            </a:endParaRPr>
          </a:p>
        </p:txBody>
      </p:sp>
    </p:spTree>
    <p:extLst>
      <p:ext uri="{BB962C8B-B14F-4D97-AF65-F5344CB8AC3E}">
        <p14:creationId xmlns:p14="http://schemas.microsoft.com/office/powerpoint/2010/main" val="36282224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217"/>
        <p:cNvGrpSpPr/>
        <p:nvPr/>
      </p:nvGrpSpPr>
      <p:grpSpPr>
        <a:xfrm>
          <a:off x="0" y="0"/>
          <a:ext cx="0" cy="0"/>
          <a:chOff x="0" y="0"/>
          <a:chExt cx="0" cy="0"/>
        </a:xfrm>
      </p:grpSpPr>
      <p:pic>
        <p:nvPicPr>
          <p:cNvPr id="96" name="Picture 95">
            <a:extLst>
              <a:ext uri="{FF2B5EF4-FFF2-40B4-BE49-F238E27FC236}">
                <a16:creationId xmlns:a16="http://schemas.microsoft.com/office/drawing/2014/main" id="{A17F7527-5AC0-479A-B79F-9CF46341049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useBgFill="1">
        <p:nvSpPr>
          <p:cNvPr id="98" name="Rectangle 97">
            <a:extLst>
              <a:ext uri="{FF2B5EF4-FFF2-40B4-BE49-F238E27FC236}">
                <a16:creationId xmlns:a16="http://schemas.microsoft.com/office/drawing/2014/main" id="{C1709A45-C6F3-4CEE-AA0F-887FAC5CAE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Google Shape;218;p23"/>
          <p:cNvSpPr txBox="1">
            <a:spLocks noGrp="1"/>
          </p:cNvSpPr>
          <p:nvPr>
            <p:ph type="title"/>
          </p:nvPr>
        </p:nvSpPr>
        <p:spPr>
          <a:xfrm>
            <a:off x="684212" y="85333"/>
            <a:ext cx="10820400" cy="1177092"/>
          </a:xfrm>
          <a:prstGeom prst="rect">
            <a:avLst/>
          </a:prstGeom>
        </p:spPr>
        <p:txBody>
          <a:bodyPr spcFirstLastPara="1" vert="horz" lIns="91440" tIns="45720" rIns="91440" bIns="45720" rtlCol="0" anchor="b" anchorCtr="0">
            <a:normAutofit/>
          </a:bodyPr>
          <a:lstStyle/>
          <a:p>
            <a:pPr lvl="0" algn="ctr">
              <a:lnSpc>
                <a:spcPct val="90000"/>
              </a:lnSpc>
              <a:buClr>
                <a:schemeClr val="dk1"/>
              </a:buClr>
              <a:buSzPts val="4400"/>
            </a:pPr>
            <a:r>
              <a:rPr lang="en-US" b="1" dirty="0">
                <a:latin typeface="Bahnschrift" panose="020B0502040204020203" pitchFamily="34" charset="0"/>
              </a:rPr>
              <a:t>Recruiting</a:t>
            </a:r>
            <a:r>
              <a:rPr lang="en-US" sz="3700" b="1" dirty="0">
                <a:latin typeface="Bahnschrift" panose="020B0502040204020203" pitchFamily="34" charset="0"/>
              </a:rPr>
              <a:t> In Africa</a:t>
            </a:r>
            <a:br>
              <a:rPr lang="en-US" sz="3700" dirty="0">
                <a:latin typeface="Bahnschrift" panose="020B0502040204020203" pitchFamily="34" charset="0"/>
              </a:rPr>
            </a:br>
            <a:r>
              <a:rPr lang="en-US" sz="2800" dirty="0">
                <a:latin typeface="Bahnschrift" panose="020B0502040204020203" pitchFamily="34" charset="0"/>
              </a:rPr>
              <a:t>How we do it</a:t>
            </a:r>
            <a:endParaRPr lang="en-US" sz="3700" dirty="0">
              <a:latin typeface="Bahnschrift" panose="020B0502040204020203" pitchFamily="34" charset="0"/>
            </a:endParaRPr>
          </a:p>
        </p:txBody>
      </p:sp>
      <p:cxnSp>
        <p:nvCxnSpPr>
          <p:cNvPr id="100" name="Straight Connector 99">
            <a:extLst>
              <a:ext uri="{FF2B5EF4-FFF2-40B4-BE49-F238E27FC236}">
                <a16:creationId xmlns:a16="http://schemas.microsoft.com/office/drawing/2014/main" id="{26E963D7-0A73-484A-B8A2-DDBFEA123C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45629" y="1850077"/>
            <a:ext cx="50074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19" name="Google Shape;219;p23"/>
          <p:cNvSpPr txBox="1">
            <a:spLocks noGrp="1"/>
          </p:cNvSpPr>
          <p:nvPr>
            <p:ph idx="4294967295"/>
          </p:nvPr>
        </p:nvSpPr>
        <p:spPr>
          <a:xfrm>
            <a:off x="287163" y="1262425"/>
            <a:ext cx="11454563" cy="5304630"/>
          </a:xfrm>
          <a:prstGeom prst="rect">
            <a:avLst/>
          </a:prstGeom>
        </p:spPr>
        <p:txBody>
          <a:bodyPr spcFirstLastPara="1" vert="horz" lIns="91440" tIns="45720" rIns="91440" bIns="45720" rtlCol="0" anchor="t" anchorCtr="0">
            <a:normAutofit fontScale="40000" lnSpcReduction="20000"/>
          </a:bodyPr>
          <a:lstStyle/>
          <a:p>
            <a:pPr marL="457200" lvl="0" indent="-323850"/>
            <a:r>
              <a:rPr lang="en-US" sz="14400" b="1" dirty="0"/>
              <a:t>Compensation</a:t>
            </a:r>
          </a:p>
          <a:p>
            <a:pPr marL="457200" lvl="0" indent="-323850"/>
            <a:r>
              <a:rPr lang="en-US" sz="14400" b="1" dirty="0"/>
              <a:t>Benefits</a:t>
            </a:r>
          </a:p>
          <a:p>
            <a:pPr marL="457200" lvl="0" indent="-323850"/>
            <a:r>
              <a:rPr lang="en-US" sz="14400" b="1" dirty="0"/>
              <a:t>Qualifications and Experience</a:t>
            </a:r>
          </a:p>
          <a:p>
            <a:pPr marL="457200" lvl="0" indent="-323850"/>
            <a:r>
              <a:rPr lang="en-US" sz="14400" b="1" dirty="0"/>
              <a:t>Rate of Hire (Pipeline Velocity)</a:t>
            </a:r>
          </a:p>
          <a:p>
            <a:pPr marL="457200" indent="-323850"/>
            <a:r>
              <a:rPr lang="en-US" sz="14400" b="1" dirty="0"/>
              <a:t>Lack of trust hiring</a:t>
            </a:r>
          </a:p>
          <a:p>
            <a:pPr marL="457200" indent="-323850"/>
            <a:r>
              <a:rPr lang="en-US" sz="14400" b="1" dirty="0">
                <a:solidFill>
                  <a:srgbClr val="FFFFFF"/>
                </a:solidFill>
              </a:rPr>
              <a:t>Interview Cycle</a:t>
            </a:r>
          </a:p>
          <a:p>
            <a:pPr marL="0" lvl="0" indent="0">
              <a:lnSpc>
                <a:spcPct val="90000"/>
              </a:lnSpc>
            </a:pPr>
            <a:endParaRPr lang="en-US" sz="500" b="1" dirty="0"/>
          </a:p>
        </p:txBody>
      </p:sp>
    </p:spTree>
    <p:extLst>
      <p:ext uri="{BB962C8B-B14F-4D97-AF65-F5344CB8AC3E}">
        <p14:creationId xmlns:p14="http://schemas.microsoft.com/office/powerpoint/2010/main" val="885589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1000"/>
                                  </p:stCondLst>
                                  <p:childTnLst>
                                    <p:set>
                                      <p:cBhvr>
                                        <p:cTn id="6" dur="1" fill="hold">
                                          <p:stCondLst>
                                            <p:cond delay="0"/>
                                          </p:stCondLst>
                                        </p:cTn>
                                        <p:tgtEl>
                                          <p:spTgt spid="219">
                                            <p:txEl>
                                              <p:pRg st="0" end="0"/>
                                            </p:txEl>
                                          </p:spTgt>
                                        </p:tgtEl>
                                        <p:attrNameLst>
                                          <p:attrName>style.visibility</p:attrName>
                                        </p:attrNameLst>
                                      </p:cBhvr>
                                      <p:to>
                                        <p:strVal val="visible"/>
                                      </p:to>
                                    </p:set>
                                  </p:childTnLst>
                                </p:cTn>
                              </p:par>
                            </p:childTnLst>
                          </p:cTn>
                        </p:par>
                        <p:par>
                          <p:cTn id="7" fill="hold">
                            <p:stCondLst>
                              <p:cond delay="1000"/>
                            </p:stCondLst>
                            <p:childTnLst>
                              <p:par>
                                <p:cTn id="8" presetID="1" presetClass="entr" presetSubtype="0" fill="hold" nodeType="afterEffect">
                                  <p:stCondLst>
                                    <p:cond delay="1000"/>
                                  </p:stCondLst>
                                  <p:childTnLst>
                                    <p:set>
                                      <p:cBhvr>
                                        <p:cTn id="9" dur="1" fill="hold">
                                          <p:stCondLst>
                                            <p:cond delay="0"/>
                                          </p:stCondLst>
                                        </p:cTn>
                                        <p:tgtEl>
                                          <p:spTgt spid="219">
                                            <p:txEl>
                                              <p:pRg st="1" end="1"/>
                                            </p:txEl>
                                          </p:spTgt>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nodeType="afterEffect">
                                  <p:stCondLst>
                                    <p:cond delay="1000"/>
                                  </p:stCondLst>
                                  <p:childTnLst>
                                    <p:set>
                                      <p:cBhvr>
                                        <p:cTn id="12" dur="1" fill="hold">
                                          <p:stCondLst>
                                            <p:cond delay="0"/>
                                          </p:stCondLst>
                                        </p:cTn>
                                        <p:tgtEl>
                                          <p:spTgt spid="219">
                                            <p:txEl>
                                              <p:pRg st="2" end="2"/>
                                            </p:txEl>
                                          </p:spTgt>
                                        </p:tgtEl>
                                        <p:attrNameLst>
                                          <p:attrName>style.visibility</p:attrName>
                                        </p:attrNameLst>
                                      </p:cBhvr>
                                      <p:to>
                                        <p:strVal val="visible"/>
                                      </p:to>
                                    </p:set>
                                  </p:childTnLst>
                                </p:cTn>
                              </p:par>
                            </p:childTnLst>
                          </p:cTn>
                        </p:par>
                        <p:par>
                          <p:cTn id="13" fill="hold">
                            <p:stCondLst>
                              <p:cond delay="3000"/>
                            </p:stCondLst>
                            <p:childTnLst>
                              <p:par>
                                <p:cTn id="14" presetID="1" presetClass="entr" presetSubtype="0" fill="hold" nodeType="afterEffect">
                                  <p:stCondLst>
                                    <p:cond delay="1000"/>
                                  </p:stCondLst>
                                  <p:childTnLst>
                                    <p:set>
                                      <p:cBhvr>
                                        <p:cTn id="15" dur="1" fill="hold">
                                          <p:stCondLst>
                                            <p:cond delay="0"/>
                                          </p:stCondLst>
                                        </p:cTn>
                                        <p:tgtEl>
                                          <p:spTgt spid="219">
                                            <p:txEl>
                                              <p:pRg st="3" end="3"/>
                                            </p:txEl>
                                          </p:spTgt>
                                        </p:tgtEl>
                                        <p:attrNameLst>
                                          <p:attrName>style.visibility</p:attrName>
                                        </p:attrNameLst>
                                      </p:cBhvr>
                                      <p:to>
                                        <p:strVal val="visible"/>
                                      </p:to>
                                    </p:set>
                                  </p:childTnLst>
                                </p:cTn>
                              </p:par>
                            </p:childTnLst>
                          </p:cTn>
                        </p:par>
                        <p:par>
                          <p:cTn id="16" fill="hold">
                            <p:stCondLst>
                              <p:cond delay="4000"/>
                            </p:stCondLst>
                            <p:childTnLst>
                              <p:par>
                                <p:cTn id="17" presetID="1" presetClass="entr" presetSubtype="0" fill="hold" nodeType="afterEffect">
                                  <p:stCondLst>
                                    <p:cond delay="1000"/>
                                  </p:stCondLst>
                                  <p:childTnLst>
                                    <p:set>
                                      <p:cBhvr>
                                        <p:cTn id="18" dur="1" fill="hold">
                                          <p:stCondLst>
                                            <p:cond delay="0"/>
                                          </p:stCondLst>
                                        </p:cTn>
                                        <p:tgtEl>
                                          <p:spTgt spid="219">
                                            <p:txEl>
                                              <p:pRg st="4" end="4"/>
                                            </p:txEl>
                                          </p:spTgt>
                                        </p:tgtEl>
                                        <p:attrNameLst>
                                          <p:attrName>style.visibility</p:attrName>
                                        </p:attrNameLst>
                                      </p:cBhvr>
                                      <p:to>
                                        <p:strVal val="visible"/>
                                      </p:to>
                                    </p:set>
                                  </p:childTnLst>
                                </p:cTn>
                              </p:par>
                            </p:childTnLst>
                          </p:cTn>
                        </p:par>
                        <p:par>
                          <p:cTn id="19" fill="hold">
                            <p:stCondLst>
                              <p:cond delay="5000"/>
                            </p:stCondLst>
                            <p:childTnLst>
                              <p:par>
                                <p:cTn id="20" presetID="1" presetClass="entr" presetSubtype="0" fill="hold" nodeType="afterEffect">
                                  <p:stCondLst>
                                    <p:cond delay="1000"/>
                                  </p:stCondLst>
                                  <p:childTnLst>
                                    <p:set>
                                      <p:cBhvr>
                                        <p:cTn id="21" dur="1" fill="hold">
                                          <p:stCondLst>
                                            <p:cond delay="0"/>
                                          </p:stCondLst>
                                        </p:cTn>
                                        <p:tgtEl>
                                          <p:spTgt spid="2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TotalTime>
  <Words>1529</Words>
  <Application>Microsoft Office PowerPoint</Application>
  <PresentationFormat>Widescreen</PresentationFormat>
  <Paragraphs>214</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Calibri</vt:lpstr>
      <vt:lpstr>Calibri Light</vt:lpstr>
      <vt:lpstr>Arial</vt:lpstr>
      <vt:lpstr>Lato</vt:lpstr>
      <vt:lpstr>Bahnschrift</vt:lpstr>
      <vt:lpstr>Celestial</vt:lpstr>
      <vt:lpstr>Cybersecurity recruitment in africa</vt:lpstr>
      <vt:lpstr>Engagement : Cybersecurity recruitment in africa</vt:lpstr>
      <vt:lpstr>Disclaimer</vt:lpstr>
      <vt:lpstr>Cybersecurity recruitment in africa</vt:lpstr>
      <vt:lpstr>Introduction ~$ career/ ls -la</vt:lpstr>
      <vt:lpstr>Cybersecurity recruitment in africa</vt:lpstr>
      <vt:lpstr>Recruiting in Silicon Valley How high-tech does it </vt:lpstr>
      <vt:lpstr>Cybersecurity recruitment in africa</vt:lpstr>
      <vt:lpstr>Recruiting In Africa How we do it</vt:lpstr>
      <vt:lpstr>Cybersecurity recruitment in africa</vt:lpstr>
      <vt:lpstr>How we can improve Lessons learnt from the best </vt:lpstr>
      <vt:lpstr>Cybersecurity recruitment in africa</vt:lpstr>
      <vt:lpstr>Things to remember Summary</vt:lpstr>
      <vt:lpstr>PowerPoint Presentation</vt:lpstr>
      <vt:lpstr>PowerPoint Presentation</vt:lpstr>
      <vt:lpstr>Nkosi!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Cybersecurity recruitment in africa</dc:title>
  <dc:creator>Charles Hein Wroth</dc:creator>
  <cp:lastModifiedBy>Charles Hein Wroth</cp:lastModifiedBy>
  <cp:revision>6</cp:revision>
  <dcterms:created xsi:type="dcterms:W3CDTF">2020-07-02T13:34:15Z</dcterms:created>
  <dcterms:modified xsi:type="dcterms:W3CDTF">2020-07-02T14:59:21Z</dcterms:modified>
</cp:coreProperties>
</file>